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Bangers"/>
      <p:regular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Archivo Black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Banger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ArchivoBlack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c0dcee2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c0dcee2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c0dcee2ca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c0dcee2ca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c0dcee2ca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c0dcee2ca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c0dcee2ca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c0dcee2ca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c0dcee2c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c0dcee2c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c0dcee2c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5c0dcee2c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c0dcee2ca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5c0dcee2ca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c0dcee2c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c0dcee2c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c0dcee2c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c0dcee2c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c0dcee2c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c0dcee2c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5c0dcee2ca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5c0dcee2ca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5c0dcee2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5c0dcee2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c0dcee2ca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c0dcee2ca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c0dcee2ca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c0dcee2ca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c0dcee2ca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5c0dcee2ca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c0dcee2ca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c0dcee2ca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c0dcee2ca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c0dcee2ca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c0dcee2ca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c0dcee2ca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c0dcee2ca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5c0dcee2c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5c0dcee2ca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5c0dcee2ca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c0dcee2c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c0dcee2c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c0dcee2c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5c0dcee2c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c0dcee2ca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c0dcee2ca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c0dcee2c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c0dcee2c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c0dcee2c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c0dcee2c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c0dcee2c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5c0dcee2c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c0dcee2ca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5c0dcee2ca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5" Type="http://schemas.openxmlformats.org/officeDocument/2006/relationships/image" Target="../media/image21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gif"/><Relationship Id="rId4" Type="http://schemas.openxmlformats.org/officeDocument/2006/relationships/image" Target="../media/image38.gif"/><Relationship Id="rId5" Type="http://schemas.openxmlformats.org/officeDocument/2006/relationships/image" Target="../media/image33.png"/><Relationship Id="rId6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43.jpg"/><Relationship Id="rId5" Type="http://schemas.openxmlformats.org/officeDocument/2006/relationships/image" Target="../media/image40.png"/><Relationship Id="rId6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g3V60XYosXk" TargetMode="External"/><Relationship Id="rId5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.hankookilbo.com/News/Read/A2022070718190004767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6.gif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itworld.co.kr/news/227084" TargetMode="External"/><Relationship Id="rId4" Type="http://schemas.openxmlformats.org/officeDocument/2006/relationships/image" Target="../media/image18.jpg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62800" y="1841275"/>
            <a:ext cx="80184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>
                <a:latin typeface="Archivo Black"/>
                <a:ea typeface="Archivo Black"/>
                <a:cs typeface="Archivo Black"/>
                <a:sym typeface="Archivo Black"/>
              </a:rPr>
              <a:t>ANIGRAM</a:t>
            </a:r>
            <a:endParaRPr sz="3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(</a:t>
            </a:r>
            <a:r>
              <a:rPr b="1"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Animation</a:t>
            </a:r>
            <a:r>
              <a:rPr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S</a:t>
            </a:r>
            <a:r>
              <a:rPr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ocial</a:t>
            </a:r>
            <a:r>
              <a:rPr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 Network Service</a:t>
            </a:r>
            <a:r>
              <a:rPr lang="ko" sz="22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)</a:t>
            </a:r>
            <a:endParaRPr sz="1300">
              <a:solidFill>
                <a:srgbClr val="999999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03250" y="219238"/>
            <a:ext cx="8737500" cy="533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First </a:t>
            </a:r>
            <a:r>
              <a:rPr lang="ko" sz="25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Collaboration Project(AI &amp; Network)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625" y="1920125"/>
            <a:ext cx="468350" cy="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751050" y="3392225"/>
            <a:ext cx="164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팀명 : 막잔현피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/>
        </p:nvSpPr>
        <p:spPr>
          <a:xfrm>
            <a:off x="4558710" y="1645925"/>
            <a:ext cx="4282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토모다치로 만들어진 인적 네트워크 형성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자체 에셋을 활용한 굿즈 등의 마켓 활동 기대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명확한 타겟을 기반으로 타겟 광고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덕후 시장의 트렌드 분석 가능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기대 효과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75" y="1645925"/>
            <a:ext cx="3872898" cy="22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팀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1028651" y="3068125"/>
            <a:ext cx="17964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팀장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API Server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Model 포팅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문서작업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438" y="1206100"/>
            <a:ext cx="1449900" cy="15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/>
        </p:nvSpPr>
        <p:spPr>
          <a:xfrm>
            <a:off x="2947601" y="3068900"/>
            <a:ext cx="17964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팀원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카테고리 생성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Model 제작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코드 형상관리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4784848" y="2642263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이재욱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800" y="1209550"/>
            <a:ext cx="1461900" cy="151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4784851" y="3069675"/>
            <a:ext cx="17964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팀원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API Server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Model 포팅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어드바이저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6703798" y="2643038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박주희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6703801" y="3070450"/>
            <a:ext cx="1796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팀원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프로필 변환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Model 제작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문서작업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ko" sz="1100">
                <a:highlight>
                  <a:srgbClr val="D9D2E9"/>
                </a:highlight>
                <a:latin typeface="Roboto"/>
                <a:ea typeface="Roboto"/>
                <a:cs typeface="Roboto"/>
                <a:sym typeface="Roboto"/>
              </a:rPr>
              <a:t>★</a:t>
            </a:r>
            <a:r>
              <a:rPr b="1" lang="ko" sz="1100">
                <a:highlight>
                  <a:srgbClr val="D9D2E9"/>
                </a:highlight>
                <a:latin typeface="Roboto"/>
                <a:ea typeface="Roboto"/>
                <a:cs typeface="Roboto"/>
                <a:sym typeface="Roboto"/>
              </a:rPr>
              <a:t>팀 내 비타민★</a:t>
            </a:r>
            <a:endParaRPr b="1" sz="1100">
              <a:highlight>
                <a:srgbClr val="D9D2E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6950" y="1220055"/>
            <a:ext cx="1461900" cy="151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7225" y="1214699"/>
            <a:ext cx="1529700" cy="164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23"/>
          <p:cNvSpPr/>
          <p:nvPr/>
        </p:nvSpPr>
        <p:spPr>
          <a:xfrm>
            <a:off x="1028648" y="2640713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박인영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2947598" y="2641488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조우현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팀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8888" y="1220050"/>
            <a:ext cx="1491000" cy="155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5" name="Google Shape;245;p24"/>
          <p:cNvSpPr/>
          <p:nvPr/>
        </p:nvSpPr>
        <p:spPr>
          <a:xfrm>
            <a:off x="1395198" y="2641100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전현정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8227" y="1230471"/>
            <a:ext cx="1470900" cy="153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7" name="Google Shape;247;p24"/>
          <p:cNvSpPr/>
          <p:nvPr/>
        </p:nvSpPr>
        <p:spPr>
          <a:xfrm>
            <a:off x="3824586" y="2641100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이상우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5">
            <a:alphaModFix/>
          </a:blip>
          <a:srcRect b="0" l="2134" r="2144" t="0"/>
          <a:stretch/>
        </p:blipFill>
        <p:spPr>
          <a:xfrm>
            <a:off x="6157643" y="1220470"/>
            <a:ext cx="1491000" cy="155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>
            <a:off x="6251123" y="2641100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최윤서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1005815" y="3068125"/>
            <a:ext cx="2185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팀장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API 연동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스프링부트 서버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프론트엔드 구현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3514090" y="3068125"/>
            <a:ext cx="21855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팀원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API 연동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스프링부트 서버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스프링 시큐리티  인증 서버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프론트엔드 구현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5872590" y="3166800"/>
            <a:ext cx="22656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팀원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스프링부트 서버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프론트엔드 구현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ko" sz="1100">
                <a:highlight>
                  <a:srgbClr val="D9D2E9"/>
                </a:highlight>
                <a:latin typeface="Roboto"/>
                <a:ea typeface="Roboto"/>
                <a:cs typeface="Roboto"/>
                <a:sym typeface="Roboto"/>
              </a:rPr>
              <a:t>♥</a:t>
            </a:r>
            <a:r>
              <a:rPr b="1" lang="ko" sz="1100">
                <a:highlight>
                  <a:srgbClr val="D9D2E9"/>
                </a:highlight>
                <a:latin typeface="Roboto"/>
                <a:ea typeface="Roboto"/>
                <a:cs typeface="Roboto"/>
                <a:sym typeface="Roboto"/>
              </a:rPr>
              <a:t>팀 내 마스코트</a:t>
            </a:r>
            <a:r>
              <a:rPr b="1" lang="ko" sz="1100">
                <a:solidFill>
                  <a:schemeClr val="dk1"/>
                </a:solidFill>
                <a:highlight>
                  <a:srgbClr val="D9D2E9"/>
                </a:highlight>
                <a:latin typeface="Roboto"/>
                <a:ea typeface="Roboto"/>
                <a:cs typeface="Roboto"/>
                <a:sym typeface="Roboto"/>
              </a:rPr>
              <a:t>♥</a:t>
            </a:r>
            <a:endParaRPr sz="1100">
              <a:highlight>
                <a:srgbClr val="D9D2E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융합의 목적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4740700" y="1366913"/>
            <a:ext cx="457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542B8C"/>
                </a:solidFill>
              </a:rPr>
              <a:t>네트워크</a:t>
            </a:r>
            <a:endParaRPr b="1" sz="1600">
              <a:solidFill>
                <a:srgbClr val="542B8C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사용자의 사진을 캐릭터로 변환할 수 있을까?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사용자의 일상을 그림으로 표현할 수 있을까?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일상 사진을 자동으로 분류할 수 있을까?</a:t>
            </a:r>
            <a:endParaRPr sz="1200"/>
          </a:p>
        </p:txBody>
      </p:sp>
      <p:sp>
        <p:nvSpPr>
          <p:cNvPr id="261" name="Google Shape;261;p25"/>
          <p:cNvSpPr txBox="1"/>
          <p:nvPr/>
        </p:nvSpPr>
        <p:spPr>
          <a:xfrm>
            <a:off x="4740700" y="2952225"/>
            <a:ext cx="457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542B8C"/>
                </a:solidFill>
              </a:rPr>
              <a:t>AI</a:t>
            </a:r>
            <a:endParaRPr b="1" sz="1600">
              <a:solidFill>
                <a:srgbClr val="542B8C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사용자의 정보를 안전하게 관리할수 있을까?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생성된 이미지를 다른 사용자와 공유 할 수 있을까?</a:t>
            </a:r>
            <a:endParaRPr sz="1200"/>
          </a:p>
        </p:txBody>
      </p:sp>
      <p:sp>
        <p:nvSpPr>
          <p:cNvPr id="262" name="Google Shape;262;p25"/>
          <p:cNvSpPr/>
          <p:nvPr/>
        </p:nvSpPr>
        <p:spPr>
          <a:xfrm>
            <a:off x="453225" y="1553525"/>
            <a:ext cx="2471400" cy="2556900"/>
          </a:xfrm>
          <a:prstGeom prst="ellipse">
            <a:avLst/>
          </a:prstGeom>
          <a:noFill/>
          <a:ln cap="flat" cmpd="sng" w="28575">
            <a:solidFill>
              <a:srgbClr val="0C4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AI</a:t>
            </a:r>
            <a:endParaRPr sz="24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2158714" y="1553525"/>
            <a:ext cx="2397300" cy="2556900"/>
          </a:xfrm>
          <a:prstGeom prst="ellipse">
            <a:avLst/>
          </a:prstGeom>
          <a:noFill/>
          <a:ln cap="flat" cmpd="sng" w="28575">
            <a:solidFill>
              <a:srgbClr val="0C4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Net</a:t>
            </a:r>
            <a:endParaRPr sz="24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264" name="Google Shape;264;p25"/>
          <p:cNvGrpSpPr/>
          <p:nvPr/>
        </p:nvGrpSpPr>
        <p:grpSpPr>
          <a:xfrm>
            <a:off x="2323120" y="2664030"/>
            <a:ext cx="395044" cy="335884"/>
            <a:chOff x="3362656" y="3516337"/>
            <a:chExt cx="398551" cy="316007"/>
          </a:xfrm>
        </p:grpSpPr>
        <p:sp>
          <p:nvSpPr>
            <p:cNvPr id="265" name="Google Shape;265;p25"/>
            <p:cNvSpPr/>
            <p:nvPr/>
          </p:nvSpPr>
          <p:spPr>
            <a:xfrm>
              <a:off x="3362656" y="3516477"/>
              <a:ext cx="320684" cy="275475"/>
            </a:xfrm>
            <a:custGeom>
              <a:rect b="b" l="l" r="r" t="t"/>
              <a:pathLst>
                <a:path extrusionOk="0" h="7836" w="9122">
                  <a:moveTo>
                    <a:pt x="3125" y="0"/>
                  </a:moveTo>
                  <a:cubicBezTo>
                    <a:pt x="2394" y="0"/>
                    <a:pt x="1666" y="281"/>
                    <a:pt x="1120" y="840"/>
                  </a:cubicBezTo>
                  <a:cubicBezTo>
                    <a:pt x="1" y="1936"/>
                    <a:pt x="1" y="3745"/>
                    <a:pt x="1120" y="4841"/>
                  </a:cubicBezTo>
                  <a:cubicBezTo>
                    <a:pt x="1382" y="5127"/>
                    <a:pt x="1644" y="5389"/>
                    <a:pt x="1882" y="5627"/>
                  </a:cubicBezTo>
                  <a:lnTo>
                    <a:pt x="2715" y="4793"/>
                  </a:lnTo>
                  <a:cubicBezTo>
                    <a:pt x="2882" y="4627"/>
                    <a:pt x="3120" y="4531"/>
                    <a:pt x="3358" y="4531"/>
                  </a:cubicBezTo>
                  <a:cubicBezTo>
                    <a:pt x="3835" y="4531"/>
                    <a:pt x="4240" y="4889"/>
                    <a:pt x="4263" y="5365"/>
                  </a:cubicBezTo>
                  <a:cubicBezTo>
                    <a:pt x="4716" y="5412"/>
                    <a:pt x="5073" y="5770"/>
                    <a:pt x="5121" y="6222"/>
                  </a:cubicBezTo>
                  <a:cubicBezTo>
                    <a:pt x="5573" y="6246"/>
                    <a:pt x="5930" y="6603"/>
                    <a:pt x="5954" y="7056"/>
                  </a:cubicBezTo>
                  <a:cubicBezTo>
                    <a:pt x="6168" y="7079"/>
                    <a:pt x="6383" y="7175"/>
                    <a:pt x="6526" y="7318"/>
                  </a:cubicBezTo>
                  <a:cubicBezTo>
                    <a:pt x="6573" y="7365"/>
                    <a:pt x="6931" y="7746"/>
                    <a:pt x="6931" y="7746"/>
                  </a:cubicBezTo>
                  <a:cubicBezTo>
                    <a:pt x="6978" y="7806"/>
                    <a:pt x="7050" y="7836"/>
                    <a:pt x="7121" y="7836"/>
                  </a:cubicBezTo>
                  <a:cubicBezTo>
                    <a:pt x="7193" y="7836"/>
                    <a:pt x="7264" y="7806"/>
                    <a:pt x="7312" y="7746"/>
                  </a:cubicBezTo>
                  <a:cubicBezTo>
                    <a:pt x="7431" y="7651"/>
                    <a:pt x="7431" y="7484"/>
                    <a:pt x="7312" y="7341"/>
                  </a:cubicBezTo>
                  <a:lnTo>
                    <a:pt x="5525" y="5508"/>
                  </a:lnTo>
                  <a:cubicBezTo>
                    <a:pt x="5478" y="5436"/>
                    <a:pt x="5430" y="5341"/>
                    <a:pt x="5454" y="5270"/>
                  </a:cubicBezTo>
                  <a:cubicBezTo>
                    <a:pt x="5454" y="5079"/>
                    <a:pt x="5602" y="4952"/>
                    <a:pt x="5757" y="4952"/>
                  </a:cubicBezTo>
                  <a:cubicBezTo>
                    <a:pt x="5835" y="4952"/>
                    <a:pt x="5914" y="4984"/>
                    <a:pt x="5978" y="5055"/>
                  </a:cubicBezTo>
                  <a:lnTo>
                    <a:pt x="7764" y="6913"/>
                  </a:lnTo>
                  <a:cubicBezTo>
                    <a:pt x="7835" y="6960"/>
                    <a:pt x="7883" y="6984"/>
                    <a:pt x="7978" y="6984"/>
                  </a:cubicBezTo>
                  <a:cubicBezTo>
                    <a:pt x="8217" y="6984"/>
                    <a:pt x="8336" y="6698"/>
                    <a:pt x="8169" y="6508"/>
                  </a:cubicBezTo>
                  <a:lnTo>
                    <a:pt x="6383" y="4650"/>
                  </a:lnTo>
                  <a:cubicBezTo>
                    <a:pt x="6264" y="4531"/>
                    <a:pt x="6264" y="4317"/>
                    <a:pt x="6383" y="4198"/>
                  </a:cubicBezTo>
                  <a:cubicBezTo>
                    <a:pt x="6440" y="4141"/>
                    <a:pt x="6518" y="4111"/>
                    <a:pt x="6598" y="4111"/>
                  </a:cubicBezTo>
                  <a:cubicBezTo>
                    <a:pt x="6685" y="4111"/>
                    <a:pt x="6773" y="4147"/>
                    <a:pt x="6835" y="4222"/>
                  </a:cubicBezTo>
                  <a:lnTo>
                    <a:pt x="8621" y="6055"/>
                  </a:lnTo>
                  <a:cubicBezTo>
                    <a:pt x="8669" y="6115"/>
                    <a:pt x="8740" y="6145"/>
                    <a:pt x="8812" y="6145"/>
                  </a:cubicBezTo>
                  <a:cubicBezTo>
                    <a:pt x="8883" y="6145"/>
                    <a:pt x="8955" y="6115"/>
                    <a:pt x="9002" y="6055"/>
                  </a:cubicBezTo>
                  <a:cubicBezTo>
                    <a:pt x="9098" y="5960"/>
                    <a:pt x="9121" y="5793"/>
                    <a:pt x="9002" y="5651"/>
                  </a:cubicBezTo>
                  <a:cubicBezTo>
                    <a:pt x="6859" y="3436"/>
                    <a:pt x="7454" y="4055"/>
                    <a:pt x="6288" y="2864"/>
                  </a:cubicBezTo>
                  <a:cubicBezTo>
                    <a:pt x="6228" y="2817"/>
                    <a:pt x="6157" y="2793"/>
                    <a:pt x="6085" y="2793"/>
                  </a:cubicBezTo>
                  <a:cubicBezTo>
                    <a:pt x="6014" y="2793"/>
                    <a:pt x="5942" y="2817"/>
                    <a:pt x="5883" y="2864"/>
                  </a:cubicBezTo>
                  <a:lnTo>
                    <a:pt x="5049" y="3698"/>
                  </a:lnTo>
                  <a:cubicBezTo>
                    <a:pt x="4871" y="3876"/>
                    <a:pt x="4632" y="3966"/>
                    <a:pt x="4394" y="3966"/>
                  </a:cubicBezTo>
                  <a:cubicBezTo>
                    <a:pt x="4156" y="3966"/>
                    <a:pt x="3918" y="3876"/>
                    <a:pt x="3739" y="3698"/>
                  </a:cubicBezTo>
                  <a:lnTo>
                    <a:pt x="3335" y="3293"/>
                  </a:lnTo>
                  <a:cubicBezTo>
                    <a:pt x="3215" y="3174"/>
                    <a:pt x="3215" y="2960"/>
                    <a:pt x="3335" y="2841"/>
                  </a:cubicBezTo>
                  <a:lnTo>
                    <a:pt x="5240" y="935"/>
                  </a:lnTo>
                  <a:cubicBezTo>
                    <a:pt x="5049" y="745"/>
                    <a:pt x="5002" y="721"/>
                    <a:pt x="4930" y="650"/>
                  </a:cubicBezTo>
                  <a:cubicBezTo>
                    <a:pt x="4408" y="216"/>
                    <a:pt x="3766" y="0"/>
                    <a:pt x="3125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3444707" y="3697736"/>
              <a:ext cx="46897" cy="45877"/>
            </a:xfrm>
            <a:custGeom>
              <a:rect b="b" l="l" r="r" t="t"/>
              <a:pathLst>
                <a:path extrusionOk="0" h="1305" w="1334">
                  <a:moveTo>
                    <a:pt x="1024" y="0"/>
                  </a:moveTo>
                  <a:cubicBezTo>
                    <a:pt x="953" y="0"/>
                    <a:pt x="881" y="30"/>
                    <a:pt x="834" y="90"/>
                  </a:cubicBezTo>
                  <a:lnTo>
                    <a:pt x="0" y="923"/>
                  </a:lnTo>
                  <a:lnTo>
                    <a:pt x="405" y="1304"/>
                  </a:lnTo>
                  <a:cubicBezTo>
                    <a:pt x="452" y="1258"/>
                    <a:pt x="1241" y="469"/>
                    <a:pt x="1219" y="469"/>
                  </a:cubicBezTo>
                  <a:cubicBezTo>
                    <a:pt x="1218" y="469"/>
                    <a:pt x="1217" y="469"/>
                    <a:pt x="1215" y="471"/>
                  </a:cubicBezTo>
                  <a:cubicBezTo>
                    <a:pt x="1334" y="376"/>
                    <a:pt x="1334" y="185"/>
                    <a:pt x="1215" y="90"/>
                  </a:cubicBezTo>
                  <a:cubicBezTo>
                    <a:pt x="1167" y="30"/>
                    <a:pt x="1096" y="0"/>
                    <a:pt x="1024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3473991" y="3727020"/>
              <a:ext cx="46932" cy="46721"/>
            </a:xfrm>
            <a:custGeom>
              <a:rect b="b" l="l" r="r" t="t"/>
              <a:pathLst>
                <a:path extrusionOk="0" h="1329" w="1335">
                  <a:moveTo>
                    <a:pt x="1037" y="1"/>
                  </a:moveTo>
                  <a:cubicBezTo>
                    <a:pt x="965" y="1"/>
                    <a:pt x="894" y="31"/>
                    <a:pt x="834" y="90"/>
                  </a:cubicBezTo>
                  <a:lnTo>
                    <a:pt x="1" y="924"/>
                  </a:lnTo>
                  <a:lnTo>
                    <a:pt x="406" y="1329"/>
                  </a:lnTo>
                  <a:cubicBezTo>
                    <a:pt x="451" y="1260"/>
                    <a:pt x="1220" y="491"/>
                    <a:pt x="1241" y="491"/>
                  </a:cubicBezTo>
                  <a:cubicBezTo>
                    <a:pt x="1242" y="491"/>
                    <a:pt x="1241" y="492"/>
                    <a:pt x="1239" y="495"/>
                  </a:cubicBezTo>
                  <a:cubicBezTo>
                    <a:pt x="1334" y="376"/>
                    <a:pt x="1334" y="209"/>
                    <a:pt x="1239" y="90"/>
                  </a:cubicBezTo>
                  <a:cubicBezTo>
                    <a:pt x="1180" y="31"/>
                    <a:pt x="1108" y="1"/>
                    <a:pt x="1037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3504154" y="3756972"/>
              <a:ext cx="46897" cy="46088"/>
            </a:xfrm>
            <a:custGeom>
              <a:rect b="b" l="l" r="r" t="t"/>
              <a:pathLst>
                <a:path extrusionOk="0" h="1311" w="1334">
                  <a:moveTo>
                    <a:pt x="1024" y="0"/>
                  </a:moveTo>
                  <a:cubicBezTo>
                    <a:pt x="953" y="0"/>
                    <a:pt x="881" y="24"/>
                    <a:pt x="834" y="72"/>
                  </a:cubicBezTo>
                  <a:lnTo>
                    <a:pt x="0" y="905"/>
                  </a:lnTo>
                  <a:lnTo>
                    <a:pt x="381" y="1310"/>
                  </a:lnTo>
                  <a:cubicBezTo>
                    <a:pt x="451" y="1264"/>
                    <a:pt x="1240" y="475"/>
                    <a:pt x="1219" y="475"/>
                  </a:cubicBezTo>
                  <a:cubicBezTo>
                    <a:pt x="1218" y="475"/>
                    <a:pt x="1217" y="475"/>
                    <a:pt x="1215" y="477"/>
                  </a:cubicBezTo>
                  <a:cubicBezTo>
                    <a:pt x="1334" y="358"/>
                    <a:pt x="1334" y="191"/>
                    <a:pt x="1215" y="72"/>
                  </a:cubicBezTo>
                  <a:cubicBezTo>
                    <a:pt x="1167" y="24"/>
                    <a:pt x="1096" y="0"/>
                    <a:pt x="1024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3503310" y="3516337"/>
              <a:ext cx="257897" cy="192122"/>
            </a:xfrm>
            <a:custGeom>
              <a:rect b="b" l="l" r="r" t="t"/>
              <a:pathLst>
                <a:path extrusionOk="0" h="5465" w="7336">
                  <a:moveTo>
                    <a:pt x="4225" y="1"/>
                  </a:moveTo>
                  <a:cubicBezTo>
                    <a:pt x="3598" y="1"/>
                    <a:pt x="2972" y="210"/>
                    <a:pt x="2453" y="630"/>
                  </a:cubicBezTo>
                  <a:lnTo>
                    <a:pt x="0" y="3059"/>
                  </a:lnTo>
                  <a:lnTo>
                    <a:pt x="191" y="3249"/>
                  </a:lnTo>
                  <a:cubicBezTo>
                    <a:pt x="250" y="3309"/>
                    <a:pt x="328" y="3339"/>
                    <a:pt x="402" y="3339"/>
                  </a:cubicBezTo>
                  <a:cubicBezTo>
                    <a:pt x="477" y="3339"/>
                    <a:pt x="548" y="3309"/>
                    <a:pt x="596" y="3249"/>
                  </a:cubicBezTo>
                  <a:lnTo>
                    <a:pt x="1429" y="2440"/>
                  </a:lnTo>
                  <a:cubicBezTo>
                    <a:pt x="1608" y="2261"/>
                    <a:pt x="1846" y="2172"/>
                    <a:pt x="2084" y="2172"/>
                  </a:cubicBezTo>
                  <a:cubicBezTo>
                    <a:pt x="2322" y="2172"/>
                    <a:pt x="2560" y="2261"/>
                    <a:pt x="2739" y="2440"/>
                  </a:cubicBezTo>
                  <a:cubicBezTo>
                    <a:pt x="3954" y="3678"/>
                    <a:pt x="3239" y="2940"/>
                    <a:pt x="5454" y="5226"/>
                  </a:cubicBezTo>
                  <a:cubicBezTo>
                    <a:pt x="5525" y="5297"/>
                    <a:pt x="5573" y="5369"/>
                    <a:pt x="5621" y="5464"/>
                  </a:cubicBezTo>
                  <a:cubicBezTo>
                    <a:pt x="5811" y="5274"/>
                    <a:pt x="6025" y="5059"/>
                    <a:pt x="6240" y="4845"/>
                  </a:cubicBezTo>
                  <a:cubicBezTo>
                    <a:pt x="7335" y="3749"/>
                    <a:pt x="7335" y="1940"/>
                    <a:pt x="6240" y="844"/>
                  </a:cubicBezTo>
                  <a:cubicBezTo>
                    <a:pt x="5678" y="282"/>
                    <a:pt x="4951" y="1"/>
                    <a:pt x="4225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3533438" y="3786502"/>
              <a:ext cx="46088" cy="45842"/>
            </a:xfrm>
            <a:custGeom>
              <a:rect b="b" l="l" r="r" t="t"/>
              <a:pathLst>
                <a:path extrusionOk="0" h="1304" w="1311">
                  <a:moveTo>
                    <a:pt x="1025" y="1"/>
                  </a:moveTo>
                  <a:cubicBezTo>
                    <a:pt x="957" y="1"/>
                    <a:pt x="888" y="28"/>
                    <a:pt x="834" y="89"/>
                  </a:cubicBezTo>
                  <a:lnTo>
                    <a:pt x="1" y="923"/>
                  </a:lnTo>
                  <a:cubicBezTo>
                    <a:pt x="96" y="1018"/>
                    <a:pt x="310" y="1208"/>
                    <a:pt x="406" y="1304"/>
                  </a:cubicBezTo>
                  <a:lnTo>
                    <a:pt x="1239" y="470"/>
                  </a:lnTo>
                  <a:cubicBezTo>
                    <a:pt x="1287" y="422"/>
                    <a:pt x="1310" y="351"/>
                    <a:pt x="1310" y="280"/>
                  </a:cubicBezTo>
                  <a:cubicBezTo>
                    <a:pt x="1310" y="118"/>
                    <a:pt x="1169" y="1"/>
                    <a:pt x="1025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25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융합의 목적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5435525" y="1931150"/>
            <a:ext cx="235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아키텍처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데이터 베이스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사용자 정보 보안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0" y="1118050"/>
            <a:ext cx="4157400" cy="354627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6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네트워크 기술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7"/>
          <p:cNvPicPr preferRelativeResize="0"/>
          <p:nvPr/>
        </p:nvPicPr>
        <p:blipFill rotWithShape="1">
          <a:blip r:embed="rId3">
            <a:alphaModFix/>
          </a:blip>
          <a:srcRect b="11331" l="0" r="0" t="5591"/>
          <a:stretch/>
        </p:blipFill>
        <p:spPr>
          <a:xfrm>
            <a:off x="1353950" y="973300"/>
            <a:ext cx="6436099" cy="37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아키텍처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0" y="1337850"/>
            <a:ext cx="4788949" cy="29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4873950" y="1404075"/>
            <a:ext cx="4394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" sz="1600">
                <a:solidFill>
                  <a:schemeClr val="dk1"/>
                </a:solidFill>
              </a:rPr>
              <a:t>1차 정규화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 로우마다 컬럼의 값이 1개씩만 있어야 한다.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" sz="1600">
                <a:solidFill>
                  <a:schemeClr val="dk1"/>
                </a:solidFill>
              </a:rPr>
              <a:t>2차 정규화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테이블의 모든 컬럼이 완전 함수적 종속을 만족한다.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" sz="1600">
                <a:solidFill>
                  <a:schemeClr val="dk1"/>
                </a:solidFill>
              </a:rPr>
              <a:t>3차 정규화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이행적 종속을 없애도록 테이블을 분해한다.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데이터베이스 모델링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99" name="Google Shape;2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213" y="3764450"/>
            <a:ext cx="1436225" cy="6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50" y="1067275"/>
            <a:ext cx="4927626" cy="369570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5265800" y="1486550"/>
            <a:ext cx="3773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사용자 데이터 보호를 위한 로그인 모듈사용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Session 기반의 사용자 데이터 관리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사용자 데이터 암호화 관리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사용자 권한별 인가 처리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보안 및 인증 로직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09" name="Google Shape;3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/>
        </p:nvSpPr>
        <p:spPr>
          <a:xfrm>
            <a:off x="5138500" y="1860650"/>
            <a:ext cx="37734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객체 지향적인 코드 생산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통합 테스트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안정적인 기능 검증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지속적 통합을 위한 베이스 작업</a:t>
            </a:r>
            <a:endParaRPr sz="1600"/>
          </a:p>
        </p:txBody>
      </p:sp>
      <p:sp>
        <p:nvSpPr>
          <p:cNvPr id="315" name="Google Shape;315;p30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0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Test-Driven-Development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00" y="1250750"/>
            <a:ext cx="4624251" cy="30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/>
        </p:nvSpPr>
        <p:spPr>
          <a:xfrm>
            <a:off x="5154975" y="2177813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프로필 생성 모델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해시태크 생성 모델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이미지 배경 변경 모델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25" y="974450"/>
            <a:ext cx="4003733" cy="402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AI </a:t>
            </a: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기술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851263" y="3406742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51263" y="2586508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851263" y="1080475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51263" y="4241949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2627288" y="4410510"/>
            <a:ext cx="4622963" cy="550237"/>
            <a:chOff x="3800475" y="3877087"/>
            <a:chExt cx="4622963" cy="550237"/>
          </a:xfrm>
        </p:grpSpPr>
        <p:sp>
          <p:nvSpPr>
            <p:cNvPr id="68" name="Google Shape;68;p14"/>
            <p:cNvSpPr txBox="1"/>
            <p:nvPr/>
          </p:nvSpPr>
          <p:spPr>
            <a:xfrm>
              <a:off x="6898838" y="3877087"/>
              <a:ext cx="1524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시연영상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결론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질의응답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4992075" y="3877124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lang="ko" sz="2200">
                  <a:solidFill>
                    <a:srgbClr val="211A4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결론</a:t>
              </a:r>
              <a:endParaRPr b="1" i="0" sz="2200" u="none" cap="none" strike="noStrike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3800475" y="3877100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ko" sz="5000" u="none" cap="none" strike="noStrike">
                  <a:solidFill>
                    <a:srgbClr val="F5A29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</a:t>
              </a:r>
              <a:r>
                <a:rPr lang="ko" sz="5000">
                  <a:solidFill>
                    <a:srgbClr val="F5A29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5</a:t>
              </a:r>
              <a:endParaRPr b="0" i="0" sz="5000" u="none" cap="none" strike="noStrike">
                <a:solidFill>
                  <a:srgbClr val="F5A29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2627287" y="2656138"/>
            <a:ext cx="5665450" cy="550217"/>
            <a:chOff x="3800475" y="2236350"/>
            <a:chExt cx="5665450" cy="550217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6898825" y="2236350"/>
              <a:ext cx="25671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사용기술 소개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아키텍처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데이터 베이스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사용자 정보 보안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4992075" y="2236367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" sz="2200">
                  <a:solidFill>
                    <a:srgbClr val="211A4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Network</a:t>
              </a:r>
              <a:endParaRPr b="0" i="0" sz="2200" u="none" cap="none" strike="noStrike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3800475" y="2236359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ko" sz="5000">
                  <a:solidFill>
                    <a:srgbClr val="75659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03</a:t>
              </a:r>
              <a:endParaRPr b="0" i="0" sz="5000" u="none" cap="none" strike="noStrike">
                <a:solidFill>
                  <a:srgbClr val="75659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2627288" y="1157875"/>
            <a:ext cx="5265575" cy="550200"/>
            <a:chOff x="3800475" y="1416400"/>
            <a:chExt cx="5265575" cy="550200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6898850" y="1416400"/>
              <a:ext cx="21672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170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프로젝트 소개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시장조사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기대효과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팀 소개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4992075" y="1416400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lang="ko" sz="2200">
                  <a:solidFill>
                    <a:srgbClr val="211A4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개요</a:t>
              </a:r>
              <a:endParaRPr b="1" i="0" sz="2200" u="none" cap="none" strike="noStrike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3800475" y="1416400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ko" sz="5000" u="none" cap="none" strike="noStrike">
                  <a:solidFill>
                    <a:srgbClr val="F46B5C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01</a:t>
              </a:r>
              <a:endParaRPr b="0" i="0" sz="5000" u="none" cap="none" strike="noStrike">
                <a:solidFill>
                  <a:srgbClr val="F46B5C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cxnSp>
        <p:nvCxnSpPr>
          <p:cNvPr id="79" name="Google Shape;79;p14"/>
          <p:cNvCxnSpPr>
            <a:stCxn id="65" idx="6"/>
            <a:endCxn id="78" idx="1"/>
          </p:cNvCxnSpPr>
          <p:nvPr/>
        </p:nvCxnSpPr>
        <p:spPr>
          <a:xfrm>
            <a:off x="1556263" y="1432975"/>
            <a:ext cx="1071000" cy="0"/>
          </a:xfrm>
          <a:prstGeom prst="straightConnector1">
            <a:avLst/>
          </a:prstGeom>
          <a:noFill/>
          <a:ln cap="flat" cmpd="sng" w="9525">
            <a:solidFill>
              <a:srgbClr val="75659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" name="Google Shape;80;p14"/>
          <p:cNvCxnSpPr>
            <a:stCxn id="64" idx="6"/>
            <a:endCxn id="74" idx="1"/>
          </p:cNvCxnSpPr>
          <p:nvPr/>
        </p:nvCxnSpPr>
        <p:spPr>
          <a:xfrm flipH="1" rot="10800000">
            <a:off x="1556263" y="2931208"/>
            <a:ext cx="1071000" cy="7800"/>
          </a:xfrm>
          <a:prstGeom prst="straightConnector1">
            <a:avLst/>
          </a:prstGeom>
          <a:noFill/>
          <a:ln cap="flat" cmpd="sng" w="9525">
            <a:solidFill>
              <a:srgbClr val="75659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81" name="Google Shape;81;p14"/>
          <p:cNvGrpSpPr/>
          <p:nvPr/>
        </p:nvGrpSpPr>
        <p:grpSpPr>
          <a:xfrm>
            <a:off x="1014101" y="4494017"/>
            <a:ext cx="379286" cy="378829"/>
            <a:chOff x="6831138" y="1548893"/>
            <a:chExt cx="379286" cy="378829"/>
          </a:xfrm>
        </p:grpSpPr>
        <p:sp>
          <p:nvSpPr>
            <p:cNvPr id="82" name="Google Shape;82;p14"/>
            <p:cNvSpPr/>
            <p:nvPr/>
          </p:nvSpPr>
          <p:spPr>
            <a:xfrm>
              <a:off x="6937481" y="1607988"/>
              <a:ext cx="49428" cy="61064"/>
            </a:xfrm>
            <a:custGeom>
              <a:rect b="b" l="l" r="r" t="t"/>
              <a:pathLst>
                <a:path extrusionOk="0" h="1737" w="1406">
                  <a:moveTo>
                    <a:pt x="1128" y="0"/>
                  </a:moveTo>
                  <a:cubicBezTo>
                    <a:pt x="1000" y="0"/>
                    <a:pt x="838" y="46"/>
                    <a:pt x="667" y="117"/>
                  </a:cubicBezTo>
                  <a:lnTo>
                    <a:pt x="48" y="427"/>
                  </a:lnTo>
                  <a:cubicBezTo>
                    <a:pt x="0" y="879"/>
                    <a:pt x="72" y="1331"/>
                    <a:pt x="286" y="1736"/>
                  </a:cubicBezTo>
                  <a:cubicBezTo>
                    <a:pt x="620" y="1498"/>
                    <a:pt x="691" y="1451"/>
                    <a:pt x="858" y="1284"/>
                  </a:cubicBezTo>
                  <a:cubicBezTo>
                    <a:pt x="1096" y="1046"/>
                    <a:pt x="1286" y="736"/>
                    <a:pt x="1358" y="498"/>
                  </a:cubicBezTo>
                  <a:cubicBezTo>
                    <a:pt x="1405" y="284"/>
                    <a:pt x="1405" y="141"/>
                    <a:pt x="1334" y="69"/>
                  </a:cubicBezTo>
                  <a:cubicBezTo>
                    <a:pt x="1286" y="21"/>
                    <a:pt x="1215" y="0"/>
                    <a:pt x="1128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6947536" y="1548893"/>
              <a:ext cx="125609" cy="165439"/>
            </a:xfrm>
            <a:custGeom>
              <a:rect b="b" l="l" r="r" t="t"/>
              <a:pathLst>
                <a:path extrusionOk="0" h="4706" w="3573">
                  <a:moveTo>
                    <a:pt x="2098" y="0"/>
                  </a:moveTo>
                  <a:cubicBezTo>
                    <a:pt x="1257" y="0"/>
                    <a:pt x="428" y="457"/>
                    <a:pt x="0" y="1298"/>
                  </a:cubicBezTo>
                  <a:lnTo>
                    <a:pt x="95" y="1250"/>
                  </a:lnTo>
                  <a:cubicBezTo>
                    <a:pt x="364" y="1116"/>
                    <a:pt x="617" y="1050"/>
                    <a:pt x="842" y="1050"/>
                  </a:cubicBezTo>
                  <a:cubicBezTo>
                    <a:pt x="1095" y="1050"/>
                    <a:pt x="1313" y="1134"/>
                    <a:pt x="1477" y="1298"/>
                  </a:cubicBezTo>
                  <a:cubicBezTo>
                    <a:pt x="1739" y="1536"/>
                    <a:pt x="1786" y="1917"/>
                    <a:pt x="1667" y="2346"/>
                  </a:cubicBezTo>
                  <a:cubicBezTo>
                    <a:pt x="1500" y="2893"/>
                    <a:pt x="1072" y="3417"/>
                    <a:pt x="596" y="3751"/>
                  </a:cubicBezTo>
                  <a:lnTo>
                    <a:pt x="357" y="3941"/>
                  </a:lnTo>
                  <a:cubicBezTo>
                    <a:pt x="813" y="4446"/>
                    <a:pt x="1447" y="4706"/>
                    <a:pt x="2083" y="4706"/>
                  </a:cubicBezTo>
                  <a:cubicBezTo>
                    <a:pt x="2378" y="4706"/>
                    <a:pt x="2674" y="4650"/>
                    <a:pt x="2953" y="4537"/>
                  </a:cubicBezTo>
                  <a:lnTo>
                    <a:pt x="2382" y="3584"/>
                  </a:lnTo>
                  <a:cubicBezTo>
                    <a:pt x="2167" y="3227"/>
                    <a:pt x="2191" y="2798"/>
                    <a:pt x="2453" y="2489"/>
                  </a:cubicBezTo>
                  <a:lnTo>
                    <a:pt x="2596" y="2298"/>
                  </a:lnTo>
                  <a:cubicBezTo>
                    <a:pt x="2667" y="2227"/>
                    <a:pt x="2691" y="2084"/>
                    <a:pt x="2644" y="1965"/>
                  </a:cubicBezTo>
                  <a:cubicBezTo>
                    <a:pt x="2382" y="1465"/>
                    <a:pt x="2644" y="822"/>
                    <a:pt x="3191" y="655"/>
                  </a:cubicBezTo>
                  <a:cubicBezTo>
                    <a:pt x="3453" y="560"/>
                    <a:pt x="3358" y="583"/>
                    <a:pt x="3572" y="536"/>
                  </a:cubicBezTo>
                  <a:cubicBezTo>
                    <a:pt x="3137" y="173"/>
                    <a:pt x="2615" y="0"/>
                    <a:pt x="2098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047973" y="1586965"/>
              <a:ext cx="64509" cy="110527"/>
            </a:xfrm>
            <a:custGeom>
              <a:rect b="b" l="l" r="r" t="t"/>
              <a:pathLst>
                <a:path extrusionOk="0" h="3144" w="1835">
                  <a:moveTo>
                    <a:pt x="1192" y="1"/>
                  </a:moveTo>
                  <a:cubicBezTo>
                    <a:pt x="596" y="120"/>
                    <a:pt x="763" y="96"/>
                    <a:pt x="525" y="167"/>
                  </a:cubicBezTo>
                  <a:cubicBezTo>
                    <a:pt x="334" y="239"/>
                    <a:pt x="263" y="429"/>
                    <a:pt x="334" y="596"/>
                  </a:cubicBezTo>
                  <a:cubicBezTo>
                    <a:pt x="501" y="953"/>
                    <a:pt x="453" y="1334"/>
                    <a:pt x="239" y="1620"/>
                  </a:cubicBezTo>
                  <a:lnTo>
                    <a:pt x="96" y="1810"/>
                  </a:lnTo>
                  <a:cubicBezTo>
                    <a:pt x="1" y="1906"/>
                    <a:pt x="1" y="2049"/>
                    <a:pt x="72" y="2168"/>
                  </a:cubicBezTo>
                  <a:lnTo>
                    <a:pt x="644" y="3144"/>
                  </a:lnTo>
                  <a:cubicBezTo>
                    <a:pt x="1620" y="2382"/>
                    <a:pt x="1835" y="1025"/>
                    <a:pt x="1192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861301" y="1868275"/>
              <a:ext cx="146526" cy="59447"/>
            </a:xfrm>
            <a:custGeom>
              <a:rect b="b" l="l" r="r" t="t"/>
              <a:pathLst>
                <a:path extrusionOk="0" h="1691" w="4168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715"/>
                    <a:pt x="0" y="1381"/>
                    <a:pt x="0" y="1381"/>
                  </a:cubicBezTo>
                  <a:cubicBezTo>
                    <a:pt x="0" y="1572"/>
                    <a:pt x="143" y="1691"/>
                    <a:pt x="310" y="1691"/>
                  </a:cubicBezTo>
                  <a:lnTo>
                    <a:pt x="3858" y="1691"/>
                  </a:lnTo>
                  <a:cubicBezTo>
                    <a:pt x="4025" y="1691"/>
                    <a:pt x="4168" y="1572"/>
                    <a:pt x="4168" y="1381"/>
                  </a:cubicBezTo>
                  <a:cubicBezTo>
                    <a:pt x="4168" y="1072"/>
                    <a:pt x="4168" y="548"/>
                    <a:pt x="4168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831138" y="1585278"/>
              <a:ext cx="176689" cy="260428"/>
            </a:xfrm>
            <a:custGeom>
              <a:rect b="b" l="l" r="r" t="t"/>
              <a:pathLst>
                <a:path extrusionOk="0" h="7408" w="5026">
                  <a:moveTo>
                    <a:pt x="1073" y="1"/>
                  </a:moveTo>
                  <a:cubicBezTo>
                    <a:pt x="477" y="1"/>
                    <a:pt x="1" y="501"/>
                    <a:pt x="1" y="1096"/>
                  </a:cubicBezTo>
                  <a:lnTo>
                    <a:pt x="1" y="4359"/>
                  </a:lnTo>
                  <a:cubicBezTo>
                    <a:pt x="1" y="4430"/>
                    <a:pt x="1" y="5502"/>
                    <a:pt x="977" y="6288"/>
                  </a:cubicBezTo>
                  <a:cubicBezTo>
                    <a:pt x="1430" y="6645"/>
                    <a:pt x="1597" y="7074"/>
                    <a:pt x="1668" y="7407"/>
                  </a:cubicBezTo>
                  <a:lnTo>
                    <a:pt x="5026" y="7407"/>
                  </a:lnTo>
                  <a:cubicBezTo>
                    <a:pt x="5026" y="6359"/>
                    <a:pt x="5026" y="5311"/>
                    <a:pt x="5026" y="5264"/>
                  </a:cubicBezTo>
                  <a:cubicBezTo>
                    <a:pt x="4954" y="4788"/>
                    <a:pt x="4621" y="4359"/>
                    <a:pt x="4145" y="4168"/>
                  </a:cubicBezTo>
                  <a:cubicBezTo>
                    <a:pt x="3645" y="3978"/>
                    <a:pt x="3430" y="3740"/>
                    <a:pt x="3073" y="3359"/>
                  </a:cubicBezTo>
                  <a:cubicBezTo>
                    <a:pt x="2963" y="3249"/>
                    <a:pt x="2791" y="3183"/>
                    <a:pt x="2614" y="3183"/>
                  </a:cubicBezTo>
                  <a:cubicBezTo>
                    <a:pt x="2445" y="3183"/>
                    <a:pt x="2272" y="3243"/>
                    <a:pt x="2144" y="3383"/>
                  </a:cubicBezTo>
                  <a:cubicBezTo>
                    <a:pt x="2001" y="3525"/>
                    <a:pt x="2025" y="3740"/>
                    <a:pt x="2144" y="3859"/>
                  </a:cubicBezTo>
                  <a:lnTo>
                    <a:pt x="3192" y="4907"/>
                  </a:lnTo>
                  <a:cubicBezTo>
                    <a:pt x="3406" y="5097"/>
                    <a:pt x="3264" y="5454"/>
                    <a:pt x="2978" y="5454"/>
                  </a:cubicBezTo>
                  <a:cubicBezTo>
                    <a:pt x="2882" y="5454"/>
                    <a:pt x="2811" y="5431"/>
                    <a:pt x="2740" y="5359"/>
                  </a:cubicBezTo>
                  <a:lnTo>
                    <a:pt x="1692" y="4311"/>
                  </a:lnTo>
                  <a:cubicBezTo>
                    <a:pt x="1501" y="4097"/>
                    <a:pt x="1382" y="3811"/>
                    <a:pt x="1406" y="3549"/>
                  </a:cubicBezTo>
                  <a:lnTo>
                    <a:pt x="1406" y="358"/>
                  </a:lnTo>
                  <a:cubicBezTo>
                    <a:pt x="1406" y="168"/>
                    <a:pt x="1263" y="1"/>
                    <a:pt x="1073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033770" y="1868275"/>
              <a:ext cx="146526" cy="59447"/>
            </a:xfrm>
            <a:custGeom>
              <a:rect b="b" l="l" r="r" t="t"/>
              <a:pathLst>
                <a:path extrusionOk="0" h="1691" w="4168">
                  <a:moveTo>
                    <a:pt x="0" y="0"/>
                  </a:moveTo>
                  <a:cubicBezTo>
                    <a:pt x="0" y="548"/>
                    <a:pt x="0" y="1072"/>
                    <a:pt x="0" y="1381"/>
                  </a:cubicBezTo>
                  <a:cubicBezTo>
                    <a:pt x="0" y="1572"/>
                    <a:pt x="143" y="1691"/>
                    <a:pt x="310" y="1691"/>
                  </a:cubicBezTo>
                  <a:lnTo>
                    <a:pt x="3858" y="1691"/>
                  </a:lnTo>
                  <a:cubicBezTo>
                    <a:pt x="4025" y="1691"/>
                    <a:pt x="4168" y="1572"/>
                    <a:pt x="4168" y="1381"/>
                  </a:cubicBezTo>
                  <a:cubicBezTo>
                    <a:pt x="4168" y="1381"/>
                    <a:pt x="4168" y="715"/>
                    <a:pt x="4168" y="310"/>
                  </a:cubicBezTo>
                  <a:cubicBezTo>
                    <a:pt x="4168" y="143"/>
                    <a:pt x="4025" y="0"/>
                    <a:pt x="3858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7033770" y="1585278"/>
              <a:ext cx="176654" cy="260428"/>
            </a:xfrm>
            <a:custGeom>
              <a:rect b="b" l="l" r="r" t="t"/>
              <a:pathLst>
                <a:path extrusionOk="0" h="7408" w="5025">
                  <a:moveTo>
                    <a:pt x="3953" y="1"/>
                  </a:moveTo>
                  <a:cubicBezTo>
                    <a:pt x="3763" y="1"/>
                    <a:pt x="3620" y="168"/>
                    <a:pt x="3620" y="358"/>
                  </a:cubicBezTo>
                  <a:lnTo>
                    <a:pt x="3620" y="3549"/>
                  </a:lnTo>
                  <a:cubicBezTo>
                    <a:pt x="3644" y="3811"/>
                    <a:pt x="3525" y="4097"/>
                    <a:pt x="3334" y="4311"/>
                  </a:cubicBezTo>
                  <a:lnTo>
                    <a:pt x="2286" y="5359"/>
                  </a:lnTo>
                  <a:cubicBezTo>
                    <a:pt x="2215" y="5431"/>
                    <a:pt x="2143" y="5454"/>
                    <a:pt x="2048" y="5454"/>
                  </a:cubicBezTo>
                  <a:cubicBezTo>
                    <a:pt x="1762" y="5454"/>
                    <a:pt x="1619" y="5097"/>
                    <a:pt x="1834" y="4907"/>
                  </a:cubicBezTo>
                  <a:lnTo>
                    <a:pt x="2882" y="3859"/>
                  </a:lnTo>
                  <a:cubicBezTo>
                    <a:pt x="3001" y="3740"/>
                    <a:pt x="3024" y="3525"/>
                    <a:pt x="2882" y="3383"/>
                  </a:cubicBezTo>
                  <a:cubicBezTo>
                    <a:pt x="2754" y="3243"/>
                    <a:pt x="2580" y="3183"/>
                    <a:pt x="2412" y="3183"/>
                  </a:cubicBezTo>
                  <a:cubicBezTo>
                    <a:pt x="2235" y="3183"/>
                    <a:pt x="2063" y="3249"/>
                    <a:pt x="1953" y="3359"/>
                  </a:cubicBezTo>
                  <a:cubicBezTo>
                    <a:pt x="1596" y="3740"/>
                    <a:pt x="1381" y="3978"/>
                    <a:pt x="881" y="4168"/>
                  </a:cubicBezTo>
                  <a:cubicBezTo>
                    <a:pt x="405" y="4359"/>
                    <a:pt x="71" y="4788"/>
                    <a:pt x="0" y="5264"/>
                  </a:cubicBezTo>
                  <a:cubicBezTo>
                    <a:pt x="0" y="5311"/>
                    <a:pt x="0" y="6359"/>
                    <a:pt x="0" y="7407"/>
                  </a:cubicBezTo>
                  <a:lnTo>
                    <a:pt x="3358" y="7407"/>
                  </a:lnTo>
                  <a:cubicBezTo>
                    <a:pt x="3429" y="7074"/>
                    <a:pt x="3596" y="6645"/>
                    <a:pt x="4049" y="6288"/>
                  </a:cubicBezTo>
                  <a:cubicBezTo>
                    <a:pt x="5025" y="5502"/>
                    <a:pt x="5025" y="4430"/>
                    <a:pt x="5025" y="4359"/>
                  </a:cubicBezTo>
                  <a:lnTo>
                    <a:pt x="5025" y="1096"/>
                  </a:lnTo>
                  <a:cubicBezTo>
                    <a:pt x="5025" y="501"/>
                    <a:pt x="4549" y="1"/>
                    <a:pt x="3953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>
            <a:off x="1060585" y="1243754"/>
            <a:ext cx="286338" cy="378442"/>
            <a:chOff x="4780872" y="1549279"/>
            <a:chExt cx="286338" cy="378442"/>
          </a:xfrm>
        </p:grpSpPr>
        <p:sp>
          <p:nvSpPr>
            <p:cNvPr id="90" name="Google Shape;90;p14"/>
            <p:cNvSpPr/>
            <p:nvPr/>
          </p:nvSpPr>
          <p:spPr>
            <a:xfrm>
              <a:off x="4854522" y="1749381"/>
              <a:ext cx="79591" cy="56143"/>
            </a:xfrm>
            <a:custGeom>
              <a:rect b="b" l="l" r="r" t="t"/>
              <a:pathLst>
                <a:path extrusionOk="0" h="1597" w="2264">
                  <a:moveTo>
                    <a:pt x="1787" y="0"/>
                  </a:moveTo>
                  <a:cubicBezTo>
                    <a:pt x="1692" y="0"/>
                    <a:pt x="1597" y="48"/>
                    <a:pt x="1549" y="120"/>
                  </a:cubicBezTo>
                  <a:lnTo>
                    <a:pt x="1311" y="358"/>
                  </a:lnTo>
                  <a:cubicBezTo>
                    <a:pt x="1239" y="417"/>
                    <a:pt x="1156" y="447"/>
                    <a:pt x="1076" y="447"/>
                  </a:cubicBezTo>
                  <a:cubicBezTo>
                    <a:pt x="995" y="447"/>
                    <a:pt x="918" y="417"/>
                    <a:pt x="858" y="358"/>
                  </a:cubicBezTo>
                  <a:lnTo>
                    <a:pt x="620" y="120"/>
                  </a:lnTo>
                  <a:cubicBezTo>
                    <a:pt x="542" y="41"/>
                    <a:pt x="448" y="7"/>
                    <a:pt x="357" y="7"/>
                  </a:cubicBezTo>
                  <a:cubicBezTo>
                    <a:pt x="172" y="7"/>
                    <a:pt x="1" y="150"/>
                    <a:pt x="1" y="358"/>
                  </a:cubicBezTo>
                  <a:cubicBezTo>
                    <a:pt x="1" y="453"/>
                    <a:pt x="49" y="548"/>
                    <a:pt x="120" y="620"/>
                  </a:cubicBezTo>
                  <a:lnTo>
                    <a:pt x="1073" y="1596"/>
                  </a:lnTo>
                  <a:lnTo>
                    <a:pt x="2049" y="620"/>
                  </a:lnTo>
                  <a:cubicBezTo>
                    <a:pt x="2263" y="382"/>
                    <a:pt x="2120" y="0"/>
                    <a:pt x="1787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786708" y="1549279"/>
              <a:ext cx="280502" cy="308134"/>
            </a:xfrm>
            <a:custGeom>
              <a:rect b="b" l="l" r="r" t="t"/>
              <a:pathLst>
                <a:path extrusionOk="0" h="8765" w="7979">
                  <a:moveTo>
                    <a:pt x="3729" y="5069"/>
                  </a:moveTo>
                  <a:cubicBezTo>
                    <a:pt x="4242" y="5069"/>
                    <a:pt x="4716" y="5473"/>
                    <a:pt x="4716" y="6050"/>
                  </a:cubicBezTo>
                  <a:cubicBezTo>
                    <a:pt x="4716" y="6312"/>
                    <a:pt x="4597" y="6574"/>
                    <a:pt x="4430" y="6764"/>
                  </a:cubicBezTo>
                  <a:cubicBezTo>
                    <a:pt x="4430" y="6764"/>
                    <a:pt x="3240" y="7955"/>
                    <a:pt x="3240" y="7955"/>
                  </a:cubicBezTo>
                  <a:cubicBezTo>
                    <a:pt x="3168" y="8014"/>
                    <a:pt x="3085" y="8044"/>
                    <a:pt x="3005" y="8044"/>
                  </a:cubicBezTo>
                  <a:cubicBezTo>
                    <a:pt x="2924" y="8044"/>
                    <a:pt x="2847" y="8014"/>
                    <a:pt x="2787" y="7955"/>
                  </a:cubicBezTo>
                  <a:lnTo>
                    <a:pt x="1597" y="6764"/>
                  </a:lnTo>
                  <a:cubicBezTo>
                    <a:pt x="1192" y="6359"/>
                    <a:pt x="1216" y="5740"/>
                    <a:pt x="1597" y="5359"/>
                  </a:cubicBezTo>
                  <a:cubicBezTo>
                    <a:pt x="1778" y="5178"/>
                    <a:pt x="2027" y="5076"/>
                    <a:pt x="2284" y="5076"/>
                  </a:cubicBezTo>
                  <a:cubicBezTo>
                    <a:pt x="2533" y="5076"/>
                    <a:pt x="2791" y="5172"/>
                    <a:pt x="3002" y="5383"/>
                  </a:cubicBezTo>
                  <a:cubicBezTo>
                    <a:pt x="3220" y="5165"/>
                    <a:pt x="3479" y="5069"/>
                    <a:pt x="3729" y="5069"/>
                  </a:cubicBezTo>
                  <a:close/>
                  <a:moveTo>
                    <a:pt x="3811" y="1"/>
                  </a:moveTo>
                  <a:cubicBezTo>
                    <a:pt x="3549" y="1"/>
                    <a:pt x="3311" y="215"/>
                    <a:pt x="3311" y="477"/>
                  </a:cubicBezTo>
                  <a:lnTo>
                    <a:pt x="3311" y="3692"/>
                  </a:lnTo>
                  <a:cubicBezTo>
                    <a:pt x="3311" y="3859"/>
                    <a:pt x="3192" y="4002"/>
                    <a:pt x="3025" y="4002"/>
                  </a:cubicBezTo>
                  <a:cubicBezTo>
                    <a:pt x="3011" y="4003"/>
                    <a:pt x="2998" y="4004"/>
                    <a:pt x="2984" y="4004"/>
                  </a:cubicBezTo>
                  <a:cubicBezTo>
                    <a:pt x="2815" y="4004"/>
                    <a:pt x="2692" y="3869"/>
                    <a:pt x="2692" y="3692"/>
                  </a:cubicBezTo>
                  <a:lnTo>
                    <a:pt x="2692" y="1192"/>
                  </a:lnTo>
                  <a:cubicBezTo>
                    <a:pt x="2692" y="906"/>
                    <a:pt x="2478" y="691"/>
                    <a:pt x="2192" y="691"/>
                  </a:cubicBezTo>
                  <a:lnTo>
                    <a:pt x="2144" y="691"/>
                  </a:lnTo>
                  <a:cubicBezTo>
                    <a:pt x="1859" y="691"/>
                    <a:pt x="1644" y="906"/>
                    <a:pt x="1644" y="1192"/>
                  </a:cubicBezTo>
                  <a:lnTo>
                    <a:pt x="1644" y="3692"/>
                  </a:lnTo>
                  <a:cubicBezTo>
                    <a:pt x="1644" y="3859"/>
                    <a:pt x="1501" y="4002"/>
                    <a:pt x="1335" y="4002"/>
                  </a:cubicBezTo>
                  <a:cubicBezTo>
                    <a:pt x="1321" y="4003"/>
                    <a:pt x="1307" y="4004"/>
                    <a:pt x="1293" y="4004"/>
                  </a:cubicBezTo>
                  <a:cubicBezTo>
                    <a:pt x="1124" y="4004"/>
                    <a:pt x="1001" y="3869"/>
                    <a:pt x="1001" y="3692"/>
                  </a:cubicBezTo>
                  <a:lnTo>
                    <a:pt x="1001" y="2525"/>
                  </a:lnTo>
                  <a:cubicBezTo>
                    <a:pt x="1001" y="2263"/>
                    <a:pt x="787" y="2025"/>
                    <a:pt x="501" y="2025"/>
                  </a:cubicBezTo>
                  <a:cubicBezTo>
                    <a:pt x="191" y="2025"/>
                    <a:pt x="1" y="2263"/>
                    <a:pt x="1" y="2525"/>
                  </a:cubicBezTo>
                  <a:lnTo>
                    <a:pt x="1" y="6026"/>
                  </a:lnTo>
                  <a:cubicBezTo>
                    <a:pt x="1" y="6931"/>
                    <a:pt x="72" y="7860"/>
                    <a:pt x="263" y="8765"/>
                  </a:cubicBezTo>
                  <a:lnTo>
                    <a:pt x="5764" y="8765"/>
                  </a:lnTo>
                  <a:cubicBezTo>
                    <a:pt x="6026" y="8002"/>
                    <a:pt x="6431" y="7288"/>
                    <a:pt x="7026" y="6693"/>
                  </a:cubicBezTo>
                  <a:lnTo>
                    <a:pt x="7598" y="6121"/>
                  </a:lnTo>
                  <a:cubicBezTo>
                    <a:pt x="7907" y="5812"/>
                    <a:pt x="7979" y="5359"/>
                    <a:pt x="7836" y="4978"/>
                  </a:cubicBezTo>
                  <a:cubicBezTo>
                    <a:pt x="7812" y="4978"/>
                    <a:pt x="7812" y="4954"/>
                    <a:pt x="7812" y="4954"/>
                  </a:cubicBezTo>
                  <a:cubicBezTo>
                    <a:pt x="7715" y="4788"/>
                    <a:pt x="7545" y="4702"/>
                    <a:pt x="7378" y="4702"/>
                  </a:cubicBezTo>
                  <a:cubicBezTo>
                    <a:pt x="7258" y="4702"/>
                    <a:pt x="7139" y="4746"/>
                    <a:pt x="7050" y="4835"/>
                  </a:cubicBezTo>
                  <a:cubicBezTo>
                    <a:pt x="6740" y="5121"/>
                    <a:pt x="6717" y="5169"/>
                    <a:pt x="6550" y="5311"/>
                  </a:cubicBezTo>
                  <a:cubicBezTo>
                    <a:pt x="6489" y="5372"/>
                    <a:pt x="6414" y="5399"/>
                    <a:pt x="6340" y="5399"/>
                  </a:cubicBezTo>
                  <a:cubicBezTo>
                    <a:pt x="6181" y="5399"/>
                    <a:pt x="6026" y="5276"/>
                    <a:pt x="6026" y="5097"/>
                  </a:cubicBezTo>
                  <a:lnTo>
                    <a:pt x="6026" y="1192"/>
                  </a:lnTo>
                  <a:cubicBezTo>
                    <a:pt x="6026" y="906"/>
                    <a:pt x="5788" y="691"/>
                    <a:pt x="5526" y="691"/>
                  </a:cubicBezTo>
                  <a:cubicBezTo>
                    <a:pt x="5216" y="691"/>
                    <a:pt x="5002" y="930"/>
                    <a:pt x="5002" y="1192"/>
                  </a:cubicBezTo>
                  <a:lnTo>
                    <a:pt x="5002" y="3692"/>
                  </a:lnTo>
                  <a:cubicBezTo>
                    <a:pt x="5002" y="3859"/>
                    <a:pt x="4883" y="4002"/>
                    <a:pt x="4716" y="4002"/>
                  </a:cubicBezTo>
                  <a:cubicBezTo>
                    <a:pt x="4702" y="4003"/>
                    <a:pt x="4689" y="4004"/>
                    <a:pt x="4675" y="4004"/>
                  </a:cubicBezTo>
                  <a:cubicBezTo>
                    <a:pt x="4506" y="4004"/>
                    <a:pt x="4383" y="3869"/>
                    <a:pt x="4383" y="3692"/>
                  </a:cubicBezTo>
                  <a:lnTo>
                    <a:pt x="4383" y="477"/>
                  </a:lnTo>
                  <a:cubicBezTo>
                    <a:pt x="4383" y="215"/>
                    <a:pt x="4145" y="1"/>
                    <a:pt x="3883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780872" y="1879981"/>
              <a:ext cx="235292" cy="47740"/>
            </a:xfrm>
            <a:custGeom>
              <a:rect b="b" l="l" r="r" t="t"/>
              <a:pathLst>
                <a:path extrusionOk="0" h="1358" w="6693">
                  <a:moveTo>
                    <a:pt x="310" y="1"/>
                  </a:moveTo>
                  <a:cubicBezTo>
                    <a:pt x="143" y="1"/>
                    <a:pt x="0" y="143"/>
                    <a:pt x="0" y="310"/>
                  </a:cubicBezTo>
                  <a:lnTo>
                    <a:pt x="0" y="1048"/>
                  </a:lnTo>
                  <a:cubicBezTo>
                    <a:pt x="0" y="1239"/>
                    <a:pt x="143" y="1358"/>
                    <a:pt x="310" y="1358"/>
                  </a:cubicBezTo>
                  <a:lnTo>
                    <a:pt x="6383" y="1358"/>
                  </a:lnTo>
                  <a:cubicBezTo>
                    <a:pt x="6549" y="1358"/>
                    <a:pt x="6692" y="1239"/>
                    <a:pt x="6692" y="1048"/>
                  </a:cubicBezTo>
                  <a:lnTo>
                    <a:pt x="6692" y="310"/>
                  </a:lnTo>
                  <a:cubicBezTo>
                    <a:pt x="6692" y="143"/>
                    <a:pt x="6549" y="1"/>
                    <a:pt x="6383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14"/>
          <p:cNvGrpSpPr/>
          <p:nvPr/>
        </p:nvGrpSpPr>
        <p:grpSpPr>
          <a:xfrm>
            <a:off x="1013698" y="2754865"/>
            <a:ext cx="380130" cy="353306"/>
            <a:chOff x="1964548" y="1561865"/>
            <a:chExt cx="380130" cy="353306"/>
          </a:xfrm>
        </p:grpSpPr>
        <p:sp>
          <p:nvSpPr>
            <p:cNvPr id="94" name="Google Shape;94;p14"/>
            <p:cNvSpPr/>
            <p:nvPr/>
          </p:nvSpPr>
          <p:spPr>
            <a:xfrm>
              <a:off x="2095148" y="1608726"/>
              <a:ext cx="118929" cy="92493"/>
            </a:xfrm>
            <a:custGeom>
              <a:rect b="b" l="l" r="r" t="t"/>
              <a:pathLst>
                <a:path extrusionOk="0" h="2631" w="3383">
                  <a:moveTo>
                    <a:pt x="1719" y="0"/>
                  </a:moveTo>
                  <a:cubicBezTo>
                    <a:pt x="786" y="0"/>
                    <a:pt x="1" y="754"/>
                    <a:pt x="24" y="1739"/>
                  </a:cubicBezTo>
                  <a:cubicBezTo>
                    <a:pt x="43" y="2254"/>
                    <a:pt x="474" y="2628"/>
                    <a:pt x="943" y="2628"/>
                  </a:cubicBezTo>
                  <a:cubicBezTo>
                    <a:pt x="1081" y="2628"/>
                    <a:pt x="1223" y="2595"/>
                    <a:pt x="1358" y="2525"/>
                  </a:cubicBezTo>
                  <a:lnTo>
                    <a:pt x="1548" y="2430"/>
                  </a:lnTo>
                  <a:cubicBezTo>
                    <a:pt x="1596" y="2406"/>
                    <a:pt x="1644" y="2394"/>
                    <a:pt x="1691" y="2394"/>
                  </a:cubicBezTo>
                  <a:cubicBezTo>
                    <a:pt x="1739" y="2394"/>
                    <a:pt x="1786" y="2406"/>
                    <a:pt x="1834" y="2430"/>
                  </a:cubicBezTo>
                  <a:lnTo>
                    <a:pt x="2025" y="2525"/>
                  </a:lnTo>
                  <a:cubicBezTo>
                    <a:pt x="2164" y="2597"/>
                    <a:pt x="2308" y="2631"/>
                    <a:pt x="2449" y="2631"/>
                  </a:cubicBezTo>
                  <a:cubicBezTo>
                    <a:pt x="2908" y="2631"/>
                    <a:pt x="3322" y="2274"/>
                    <a:pt x="3358" y="1763"/>
                  </a:cubicBezTo>
                  <a:cubicBezTo>
                    <a:pt x="3382" y="787"/>
                    <a:pt x="2644" y="48"/>
                    <a:pt x="1763" y="1"/>
                  </a:cubicBezTo>
                  <a:cubicBezTo>
                    <a:pt x="1748" y="0"/>
                    <a:pt x="1734" y="0"/>
                    <a:pt x="1719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119440" y="1561865"/>
              <a:ext cx="22640" cy="33503"/>
            </a:xfrm>
            <a:custGeom>
              <a:rect b="b" l="l" r="r" t="t"/>
              <a:pathLst>
                <a:path extrusionOk="0" h="953" w="644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643"/>
                  </a:lnTo>
                  <a:cubicBezTo>
                    <a:pt x="0" y="834"/>
                    <a:pt x="143" y="953"/>
                    <a:pt x="333" y="953"/>
                  </a:cubicBezTo>
                  <a:cubicBezTo>
                    <a:pt x="500" y="953"/>
                    <a:pt x="643" y="834"/>
                    <a:pt x="643" y="643"/>
                  </a:cubicBezTo>
                  <a:lnTo>
                    <a:pt x="643" y="310"/>
                  </a:lnTo>
                  <a:cubicBezTo>
                    <a:pt x="643" y="143"/>
                    <a:pt x="500" y="0"/>
                    <a:pt x="333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167145" y="1561865"/>
              <a:ext cx="22640" cy="33503"/>
            </a:xfrm>
            <a:custGeom>
              <a:rect b="b" l="l" r="r" t="t"/>
              <a:pathLst>
                <a:path extrusionOk="0" h="953" w="644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643"/>
                  </a:lnTo>
                  <a:cubicBezTo>
                    <a:pt x="0" y="834"/>
                    <a:pt x="143" y="953"/>
                    <a:pt x="310" y="953"/>
                  </a:cubicBezTo>
                  <a:cubicBezTo>
                    <a:pt x="501" y="953"/>
                    <a:pt x="643" y="834"/>
                    <a:pt x="643" y="643"/>
                  </a:cubicBezTo>
                  <a:lnTo>
                    <a:pt x="643" y="310"/>
                  </a:lnTo>
                  <a:cubicBezTo>
                    <a:pt x="643" y="143"/>
                    <a:pt x="501" y="0"/>
                    <a:pt x="310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03144" y="1585278"/>
              <a:ext cx="21796" cy="34382"/>
            </a:xfrm>
            <a:custGeom>
              <a:rect b="b" l="l" r="r" t="t"/>
              <a:pathLst>
                <a:path extrusionOk="0" h="978" w="620">
                  <a:moveTo>
                    <a:pt x="310" y="1"/>
                  </a:moveTo>
                  <a:cubicBezTo>
                    <a:pt x="120" y="1"/>
                    <a:pt x="0" y="144"/>
                    <a:pt x="0" y="310"/>
                  </a:cubicBezTo>
                  <a:lnTo>
                    <a:pt x="0" y="644"/>
                  </a:lnTo>
                  <a:cubicBezTo>
                    <a:pt x="0" y="834"/>
                    <a:pt x="120" y="977"/>
                    <a:pt x="310" y="977"/>
                  </a:cubicBezTo>
                  <a:cubicBezTo>
                    <a:pt x="477" y="977"/>
                    <a:pt x="620" y="834"/>
                    <a:pt x="620" y="644"/>
                  </a:cubicBezTo>
                  <a:lnTo>
                    <a:pt x="620" y="310"/>
                  </a:ln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084250" y="1585278"/>
              <a:ext cx="22640" cy="34382"/>
            </a:xfrm>
            <a:custGeom>
              <a:rect b="b" l="l" r="r" t="t"/>
              <a:pathLst>
                <a:path extrusionOk="0" h="978" w="644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lnTo>
                    <a:pt x="1" y="644"/>
                  </a:lnTo>
                  <a:cubicBezTo>
                    <a:pt x="1" y="834"/>
                    <a:pt x="144" y="977"/>
                    <a:pt x="310" y="977"/>
                  </a:cubicBezTo>
                  <a:cubicBezTo>
                    <a:pt x="501" y="977"/>
                    <a:pt x="644" y="834"/>
                    <a:pt x="644" y="644"/>
                  </a:cubicBezTo>
                  <a:lnTo>
                    <a:pt x="644" y="310"/>
                  </a:lnTo>
                  <a:cubicBezTo>
                    <a:pt x="644" y="144"/>
                    <a:pt x="501" y="1"/>
                    <a:pt x="310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995519" y="1855689"/>
              <a:ext cx="146561" cy="59482"/>
            </a:xfrm>
            <a:custGeom>
              <a:rect b="b" l="l" r="r" t="t"/>
              <a:pathLst>
                <a:path extrusionOk="0" h="1692" w="4169">
                  <a:moveTo>
                    <a:pt x="310" y="1"/>
                  </a:moveTo>
                  <a:cubicBezTo>
                    <a:pt x="120" y="1"/>
                    <a:pt x="0" y="144"/>
                    <a:pt x="0" y="311"/>
                  </a:cubicBezTo>
                  <a:cubicBezTo>
                    <a:pt x="0" y="715"/>
                    <a:pt x="0" y="1382"/>
                    <a:pt x="0" y="1382"/>
                  </a:cubicBezTo>
                  <a:cubicBezTo>
                    <a:pt x="0" y="1549"/>
                    <a:pt x="120" y="1692"/>
                    <a:pt x="310" y="1692"/>
                  </a:cubicBezTo>
                  <a:lnTo>
                    <a:pt x="3835" y="1692"/>
                  </a:lnTo>
                  <a:cubicBezTo>
                    <a:pt x="4025" y="1692"/>
                    <a:pt x="4168" y="1549"/>
                    <a:pt x="4168" y="1382"/>
                  </a:cubicBezTo>
                  <a:cubicBezTo>
                    <a:pt x="4168" y="1073"/>
                    <a:pt x="4168" y="549"/>
                    <a:pt x="4168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964548" y="1572728"/>
              <a:ext cx="177533" cy="260393"/>
            </a:xfrm>
            <a:custGeom>
              <a:rect b="b" l="l" r="r" t="t"/>
              <a:pathLst>
                <a:path extrusionOk="0" h="7407" w="5050">
                  <a:moveTo>
                    <a:pt x="1072" y="1"/>
                  </a:moveTo>
                  <a:cubicBezTo>
                    <a:pt x="477" y="1"/>
                    <a:pt x="0" y="477"/>
                    <a:pt x="0" y="1096"/>
                  </a:cubicBezTo>
                  <a:lnTo>
                    <a:pt x="0" y="4359"/>
                  </a:lnTo>
                  <a:cubicBezTo>
                    <a:pt x="0" y="4430"/>
                    <a:pt x="24" y="5502"/>
                    <a:pt x="977" y="6288"/>
                  </a:cubicBezTo>
                  <a:cubicBezTo>
                    <a:pt x="1429" y="6645"/>
                    <a:pt x="1620" y="7074"/>
                    <a:pt x="1691" y="7407"/>
                  </a:cubicBezTo>
                  <a:lnTo>
                    <a:pt x="5049" y="7407"/>
                  </a:lnTo>
                  <a:cubicBezTo>
                    <a:pt x="5049" y="6335"/>
                    <a:pt x="5049" y="5311"/>
                    <a:pt x="5025" y="5264"/>
                  </a:cubicBezTo>
                  <a:cubicBezTo>
                    <a:pt x="4954" y="4764"/>
                    <a:pt x="4620" y="4335"/>
                    <a:pt x="4168" y="4168"/>
                  </a:cubicBezTo>
                  <a:cubicBezTo>
                    <a:pt x="3644" y="3954"/>
                    <a:pt x="3453" y="3740"/>
                    <a:pt x="3072" y="3358"/>
                  </a:cubicBezTo>
                  <a:cubicBezTo>
                    <a:pt x="2963" y="3237"/>
                    <a:pt x="2797" y="3171"/>
                    <a:pt x="2626" y="3171"/>
                  </a:cubicBezTo>
                  <a:cubicBezTo>
                    <a:pt x="2463" y="3171"/>
                    <a:pt x="2295" y="3231"/>
                    <a:pt x="2167" y="3358"/>
                  </a:cubicBezTo>
                  <a:cubicBezTo>
                    <a:pt x="2025" y="3501"/>
                    <a:pt x="2025" y="3716"/>
                    <a:pt x="2167" y="3859"/>
                  </a:cubicBezTo>
                  <a:lnTo>
                    <a:pt x="3215" y="4906"/>
                  </a:lnTo>
                  <a:cubicBezTo>
                    <a:pt x="3406" y="5097"/>
                    <a:pt x="3263" y="5454"/>
                    <a:pt x="2977" y="5454"/>
                  </a:cubicBezTo>
                  <a:cubicBezTo>
                    <a:pt x="2906" y="5454"/>
                    <a:pt x="2834" y="5407"/>
                    <a:pt x="2763" y="5359"/>
                  </a:cubicBezTo>
                  <a:lnTo>
                    <a:pt x="1715" y="4311"/>
                  </a:lnTo>
                  <a:cubicBezTo>
                    <a:pt x="1501" y="4097"/>
                    <a:pt x="1405" y="3787"/>
                    <a:pt x="1429" y="3525"/>
                  </a:cubicBezTo>
                  <a:lnTo>
                    <a:pt x="1429" y="334"/>
                  </a:lnTo>
                  <a:cubicBezTo>
                    <a:pt x="1429" y="144"/>
                    <a:pt x="1263" y="1"/>
                    <a:pt x="1072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167145" y="1855689"/>
              <a:ext cx="146526" cy="59482"/>
            </a:xfrm>
            <a:custGeom>
              <a:rect b="b" l="l" r="r" t="t"/>
              <a:pathLst>
                <a:path extrusionOk="0" h="1692" w="4168">
                  <a:moveTo>
                    <a:pt x="0" y="1"/>
                  </a:moveTo>
                  <a:cubicBezTo>
                    <a:pt x="0" y="549"/>
                    <a:pt x="0" y="1073"/>
                    <a:pt x="0" y="1382"/>
                  </a:cubicBezTo>
                  <a:cubicBezTo>
                    <a:pt x="0" y="1549"/>
                    <a:pt x="143" y="1692"/>
                    <a:pt x="334" y="1692"/>
                  </a:cubicBezTo>
                  <a:lnTo>
                    <a:pt x="3858" y="1692"/>
                  </a:lnTo>
                  <a:cubicBezTo>
                    <a:pt x="4049" y="1692"/>
                    <a:pt x="4168" y="1549"/>
                    <a:pt x="4168" y="1382"/>
                  </a:cubicBezTo>
                  <a:cubicBezTo>
                    <a:pt x="4168" y="1382"/>
                    <a:pt x="4168" y="715"/>
                    <a:pt x="4168" y="311"/>
                  </a:cubicBezTo>
                  <a:cubicBezTo>
                    <a:pt x="4168" y="144"/>
                    <a:pt x="4049" y="1"/>
                    <a:pt x="3858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67145" y="1572728"/>
              <a:ext cx="177533" cy="260393"/>
            </a:xfrm>
            <a:custGeom>
              <a:rect b="b" l="l" r="r" t="t"/>
              <a:pathLst>
                <a:path extrusionOk="0" h="7407" w="5050">
                  <a:moveTo>
                    <a:pt x="3977" y="1"/>
                  </a:moveTo>
                  <a:cubicBezTo>
                    <a:pt x="3787" y="1"/>
                    <a:pt x="3620" y="144"/>
                    <a:pt x="3620" y="334"/>
                  </a:cubicBezTo>
                  <a:lnTo>
                    <a:pt x="3620" y="3525"/>
                  </a:lnTo>
                  <a:cubicBezTo>
                    <a:pt x="3644" y="3787"/>
                    <a:pt x="3549" y="4097"/>
                    <a:pt x="3334" y="4311"/>
                  </a:cubicBezTo>
                  <a:lnTo>
                    <a:pt x="2287" y="5359"/>
                  </a:lnTo>
                  <a:cubicBezTo>
                    <a:pt x="2215" y="5407"/>
                    <a:pt x="2144" y="5454"/>
                    <a:pt x="2072" y="5454"/>
                  </a:cubicBezTo>
                  <a:cubicBezTo>
                    <a:pt x="1787" y="5454"/>
                    <a:pt x="1644" y="5097"/>
                    <a:pt x="1834" y="4906"/>
                  </a:cubicBezTo>
                  <a:lnTo>
                    <a:pt x="2882" y="3859"/>
                  </a:lnTo>
                  <a:cubicBezTo>
                    <a:pt x="3025" y="3716"/>
                    <a:pt x="3025" y="3501"/>
                    <a:pt x="2882" y="3358"/>
                  </a:cubicBezTo>
                  <a:cubicBezTo>
                    <a:pt x="2754" y="3231"/>
                    <a:pt x="2587" y="3171"/>
                    <a:pt x="2424" y="3171"/>
                  </a:cubicBezTo>
                  <a:cubicBezTo>
                    <a:pt x="2253" y="3171"/>
                    <a:pt x="2087" y="3237"/>
                    <a:pt x="1977" y="3358"/>
                  </a:cubicBezTo>
                  <a:cubicBezTo>
                    <a:pt x="1596" y="3740"/>
                    <a:pt x="1406" y="3954"/>
                    <a:pt x="882" y="4168"/>
                  </a:cubicBezTo>
                  <a:cubicBezTo>
                    <a:pt x="429" y="4335"/>
                    <a:pt x="96" y="4764"/>
                    <a:pt x="24" y="5264"/>
                  </a:cubicBezTo>
                  <a:cubicBezTo>
                    <a:pt x="0" y="5311"/>
                    <a:pt x="0" y="6335"/>
                    <a:pt x="0" y="7407"/>
                  </a:cubicBezTo>
                  <a:lnTo>
                    <a:pt x="3358" y="7407"/>
                  </a:lnTo>
                  <a:cubicBezTo>
                    <a:pt x="3430" y="7074"/>
                    <a:pt x="3620" y="6645"/>
                    <a:pt x="4073" y="6288"/>
                  </a:cubicBezTo>
                  <a:cubicBezTo>
                    <a:pt x="5025" y="5502"/>
                    <a:pt x="5049" y="4430"/>
                    <a:pt x="5049" y="4359"/>
                  </a:cubicBezTo>
                  <a:lnTo>
                    <a:pt x="5049" y="1096"/>
                  </a:lnTo>
                  <a:cubicBezTo>
                    <a:pt x="5049" y="477"/>
                    <a:pt x="4573" y="1"/>
                    <a:pt x="3977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4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목차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2641550" y="1902012"/>
            <a:ext cx="5665450" cy="550217"/>
            <a:chOff x="3800475" y="2236350"/>
            <a:chExt cx="5665450" cy="550217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6898825" y="2236350"/>
              <a:ext cx="25671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융합의 목적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4992075" y="2236367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b="1" lang="ko" sz="2200">
                  <a:solidFill>
                    <a:srgbClr val="211A4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융합</a:t>
              </a:r>
              <a:endParaRPr sz="22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3800475" y="2236359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Arial"/>
                <a:buNone/>
              </a:pPr>
              <a:r>
                <a:rPr lang="ko" sz="5000">
                  <a:solidFill>
                    <a:srgbClr val="FFD96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02</a:t>
              </a:r>
              <a:endParaRPr sz="5000">
                <a:solidFill>
                  <a:srgbClr val="75659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cxnSp>
        <p:nvCxnSpPr>
          <p:cNvPr id="109" name="Google Shape;109;p14"/>
          <p:cNvCxnSpPr>
            <a:endCxn id="108" idx="1"/>
          </p:cNvCxnSpPr>
          <p:nvPr/>
        </p:nvCxnSpPr>
        <p:spPr>
          <a:xfrm flipH="1" rot="10800000">
            <a:off x="1570550" y="2177121"/>
            <a:ext cx="1071000" cy="300"/>
          </a:xfrm>
          <a:prstGeom prst="straightConnector1">
            <a:avLst/>
          </a:prstGeom>
          <a:noFill/>
          <a:ln cap="flat" cmpd="sng" w="9525">
            <a:solidFill>
              <a:srgbClr val="75659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0" name="Google Shape;110;p14"/>
          <p:cNvGrpSpPr/>
          <p:nvPr/>
        </p:nvGrpSpPr>
        <p:grpSpPr>
          <a:xfrm>
            <a:off x="1006245" y="2037255"/>
            <a:ext cx="395044" cy="335884"/>
            <a:chOff x="3362656" y="3516337"/>
            <a:chExt cx="398551" cy="316007"/>
          </a:xfrm>
        </p:grpSpPr>
        <p:sp>
          <p:nvSpPr>
            <p:cNvPr id="111" name="Google Shape;111;p14"/>
            <p:cNvSpPr/>
            <p:nvPr/>
          </p:nvSpPr>
          <p:spPr>
            <a:xfrm>
              <a:off x="3362656" y="3516477"/>
              <a:ext cx="320684" cy="275475"/>
            </a:xfrm>
            <a:custGeom>
              <a:rect b="b" l="l" r="r" t="t"/>
              <a:pathLst>
                <a:path extrusionOk="0" h="7836" w="9122">
                  <a:moveTo>
                    <a:pt x="3125" y="0"/>
                  </a:moveTo>
                  <a:cubicBezTo>
                    <a:pt x="2394" y="0"/>
                    <a:pt x="1666" y="281"/>
                    <a:pt x="1120" y="840"/>
                  </a:cubicBezTo>
                  <a:cubicBezTo>
                    <a:pt x="1" y="1936"/>
                    <a:pt x="1" y="3745"/>
                    <a:pt x="1120" y="4841"/>
                  </a:cubicBezTo>
                  <a:cubicBezTo>
                    <a:pt x="1382" y="5127"/>
                    <a:pt x="1644" y="5389"/>
                    <a:pt x="1882" y="5627"/>
                  </a:cubicBezTo>
                  <a:lnTo>
                    <a:pt x="2715" y="4793"/>
                  </a:lnTo>
                  <a:cubicBezTo>
                    <a:pt x="2882" y="4627"/>
                    <a:pt x="3120" y="4531"/>
                    <a:pt x="3358" y="4531"/>
                  </a:cubicBezTo>
                  <a:cubicBezTo>
                    <a:pt x="3835" y="4531"/>
                    <a:pt x="4240" y="4889"/>
                    <a:pt x="4263" y="5365"/>
                  </a:cubicBezTo>
                  <a:cubicBezTo>
                    <a:pt x="4716" y="5412"/>
                    <a:pt x="5073" y="5770"/>
                    <a:pt x="5121" y="6222"/>
                  </a:cubicBezTo>
                  <a:cubicBezTo>
                    <a:pt x="5573" y="6246"/>
                    <a:pt x="5930" y="6603"/>
                    <a:pt x="5954" y="7056"/>
                  </a:cubicBezTo>
                  <a:cubicBezTo>
                    <a:pt x="6168" y="7079"/>
                    <a:pt x="6383" y="7175"/>
                    <a:pt x="6526" y="7318"/>
                  </a:cubicBezTo>
                  <a:cubicBezTo>
                    <a:pt x="6573" y="7365"/>
                    <a:pt x="6931" y="7746"/>
                    <a:pt x="6931" y="7746"/>
                  </a:cubicBezTo>
                  <a:cubicBezTo>
                    <a:pt x="6978" y="7806"/>
                    <a:pt x="7050" y="7836"/>
                    <a:pt x="7121" y="7836"/>
                  </a:cubicBezTo>
                  <a:cubicBezTo>
                    <a:pt x="7193" y="7836"/>
                    <a:pt x="7264" y="7806"/>
                    <a:pt x="7312" y="7746"/>
                  </a:cubicBezTo>
                  <a:cubicBezTo>
                    <a:pt x="7431" y="7651"/>
                    <a:pt x="7431" y="7484"/>
                    <a:pt x="7312" y="7341"/>
                  </a:cubicBezTo>
                  <a:lnTo>
                    <a:pt x="5525" y="5508"/>
                  </a:lnTo>
                  <a:cubicBezTo>
                    <a:pt x="5478" y="5436"/>
                    <a:pt x="5430" y="5341"/>
                    <a:pt x="5454" y="5270"/>
                  </a:cubicBezTo>
                  <a:cubicBezTo>
                    <a:pt x="5454" y="5079"/>
                    <a:pt x="5602" y="4952"/>
                    <a:pt x="5757" y="4952"/>
                  </a:cubicBezTo>
                  <a:cubicBezTo>
                    <a:pt x="5835" y="4952"/>
                    <a:pt x="5914" y="4984"/>
                    <a:pt x="5978" y="5055"/>
                  </a:cubicBezTo>
                  <a:lnTo>
                    <a:pt x="7764" y="6913"/>
                  </a:lnTo>
                  <a:cubicBezTo>
                    <a:pt x="7835" y="6960"/>
                    <a:pt x="7883" y="6984"/>
                    <a:pt x="7978" y="6984"/>
                  </a:cubicBezTo>
                  <a:cubicBezTo>
                    <a:pt x="8217" y="6984"/>
                    <a:pt x="8336" y="6698"/>
                    <a:pt x="8169" y="6508"/>
                  </a:cubicBezTo>
                  <a:lnTo>
                    <a:pt x="6383" y="4650"/>
                  </a:lnTo>
                  <a:cubicBezTo>
                    <a:pt x="6264" y="4531"/>
                    <a:pt x="6264" y="4317"/>
                    <a:pt x="6383" y="4198"/>
                  </a:cubicBezTo>
                  <a:cubicBezTo>
                    <a:pt x="6440" y="4141"/>
                    <a:pt x="6518" y="4111"/>
                    <a:pt x="6598" y="4111"/>
                  </a:cubicBezTo>
                  <a:cubicBezTo>
                    <a:pt x="6685" y="4111"/>
                    <a:pt x="6773" y="4147"/>
                    <a:pt x="6835" y="4222"/>
                  </a:cubicBezTo>
                  <a:lnTo>
                    <a:pt x="8621" y="6055"/>
                  </a:lnTo>
                  <a:cubicBezTo>
                    <a:pt x="8669" y="6115"/>
                    <a:pt x="8740" y="6145"/>
                    <a:pt x="8812" y="6145"/>
                  </a:cubicBezTo>
                  <a:cubicBezTo>
                    <a:pt x="8883" y="6145"/>
                    <a:pt x="8955" y="6115"/>
                    <a:pt x="9002" y="6055"/>
                  </a:cubicBezTo>
                  <a:cubicBezTo>
                    <a:pt x="9098" y="5960"/>
                    <a:pt x="9121" y="5793"/>
                    <a:pt x="9002" y="5651"/>
                  </a:cubicBezTo>
                  <a:cubicBezTo>
                    <a:pt x="6859" y="3436"/>
                    <a:pt x="7454" y="4055"/>
                    <a:pt x="6288" y="2864"/>
                  </a:cubicBezTo>
                  <a:cubicBezTo>
                    <a:pt x="6228" y="2817"/>
                    <a:pt x="6157" y="2793"/>
                    <a:pt x="6085" y="2793"/>
                  </a:cubicBezTo>
                  <a:cubicBezTo>
                    <a:pt x="6014" y="2793"/>
                    <a:pt x="5942" y="2817"/>
                    <a:pt x="5883" y="2864"/>
                  </a:cubicBezTo>
                  <a:lnTo>
                    <a:pt x="5049" y="3698"/>
                  </a:lnTo>
                  <a:cubicBezTo>
                    <a:pt x="4871" y="3876"/>
                    <a:pt x="4632" y="3966"/>
                    <a:pt x="4394" y="3966"/>
                  </a:cubicBezTo>
                  <a:cubicBezTo>
                    <a:pt x="4156" y="3966"/>
                    <a:pt x="3918" y="3876"/>
                    <a:pt x="3739" y="3698"/>
                  </a:cubicBezTo>
                  <a:lnTo>
                    <a:pt x="3335" y="3293"/>
                  </a:lnTo>
                  <a:cubicBezTo>
                    <a:pt x="3215" y="3174"/>
                    <a:pt x="3215" y="2960"/>
                    <a:pt x="3335" y="2841"/>
                  </a:cubicBezTo>
                  <a:lnTo>
                    <a:pt x="5240" y="935"/>
                  </a:lnTo>
                  <a:cubicBezTo>
                    <a:pt x="5049" y="745"/>
                    <a:pt x="5002" y="721"/>
                    <a:pt x="4930" y="650"/>
                  </a:cubicBezTo>
                  <a:cubicBezTo>
                    <a:pt x="4408" y="216"/>
                    <a:pt x="3766" y="0"/>
                    <a:pt x="312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444707" y="3697736"/>
              <a:ext cx="46897" cy="45877"/>
            </a:xfrm>
            <a:custGeom>
              <a:rect b="b" l="l" r="r" t="t"/>
              <a:pathLst>
                <a:path extrusionOk="0" h="1305" w="1334">
                  <a:moveTo>
                    <a:pt x="1024" y="0"/>
                  </a:moveTo>
                  <a:cubicBezTo>
                    <a:pt x="953" y="0"/>
                    <a:pt x="881" y="30"/>
                    <a:pt x="834" y="90"/>
                  </a:cubicBezTo>
                  <a:lnTo>
                    <a:pt x="0" y="923"/>
                  </a:lnTo>
                  <a:lnTo>
                    <a:pt x="405" y="1304"/>
                  </a:lnTo>
                  <a:cubicBezTo>
                    <a:pt x="452" y="1258"/>
                    <a:pt x="1241" y="469"/>
                    <a:pt x="1219" y="469"/>
                  </a:cubicBezTo>
                  <a:cubicBezTo>
                    <a:pt x="1218" y="469"/>
                    <a:pt x="1217" y="469"/>
                    <a:pt x="1215" y="471"/>
                  </a:cubicBezTo>
                  <a:cubicBezTo>
                    <a:pt x="1334" y="376"/>
                    <a:pt x="1334" y="185"/>
                    <a:pt x="1215" y="90"/>
                  </a:cubicBezTo>
                  <a:cubicBezTo>
                    <a:pt x="1167" y="30"/>
                    <a:pt x="1096" y="0"/>
                    <a:pt x="102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3473991" y="3727020"/>
              <a:ext cx="46932" cy="46721"/>
            </a:xfrm>
            <a:custGeom>
              <a:rect b="b" l="l" r="r" t="t"/>
              <a:pathLst>
                <a:path extrusionOk="0" h="1329" w="1335">
                  <a:moveTo>
                    <a:pt x="1037" y="1"/>
                  </a:moveTo>
                  <a:cubicBezTo>
                    <a:pt x="965" y="1"/>
                    <a:pt x="894" y="31"/>
                    <a:pt x="834" y="90"/>
                  </a:cubicBezTo>
                  <a:lnTo>
                    <a:pt x="1" y="924"/>
                  </a:lnTo>
                  <a:lnTo>
                    <a:pt x="406" y="1329"/>
                  </a:lnTo>
                  <a:cubicBezTo>
                    <a:pt x="451" y="1260"/>
                    <a:pt x="1220" y="491"/>
                    <a:pt x="1241" y="491"/>
                  </a:cubicBezTo>
                  <a:cubicBezTo>
                    <a:pt x="1242" y="491"/>
                    <a:pt x="1241" y="492"/>
                    <a:pt x="1239" y="495"/>
                  </a:cubicBezTo>
                  <a:cubicBezTo>
                    <a:pt x="1334" y="376"/>
                    <a:pt x="1334" y="209"/>
                    <a:pt x="1239" y="90"/>
                  </a:cubicBezTo>
                  <a:cubicBezTo>
                    <a:pt x="1180" y="31"/>
                    <a:pt x="1108" y="1"/>
                    <a:pt x="10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504154" y="3756972"/>
              <a:ext cx="46897" cy="46088"/>
            </a:xfrm>
            <a:custGeom>
              <a:rect b="b" l="l" r="r" t="t"/>
              <a:pathLst>
                <a:path extrusionOk="0" h="1311" w="1334">
                  <a:moveTo>
                    <a:pt x="1024" y="0"/>
                  </a:moveTo>
                  <a:cubicBezTo>
                    <a:pt x="953" y="0"/>
                    <a:pt x="881" y="24"/>
                    <a:pt x="834" y="72"/>
                  </a:cubicBezTo>
                  <a:lnTo>
                    <a:pt x="0" y="905"/>
                  </a:lnTo>
                  <a:lnTo>
                    <a:pt x="381" y="1310"/>
                  </a:lnTo>
                  <a:cubicBezTo>
                    <a:pt x="451" y="1264"/>
                    <a:pt x="1240" y="475"/>
                    <a:pt x="1219" y="475"/>
                  </a:cubicBezTo>
                  <a:cubicBezTo>
                    <a:pt x="1218" y="475"/>
                    <a:pt x="1217" y="475"/>
                    <a:pt x="1215" y="477"/>
                  </a:cubicBezTo>
                  <a:cubicBezTo>
                    <a:pt x="1334" y="358"/>
                    <a:pt x="1334" y="191"/>
                    <a:pt x="1215" y="72"/>
                  </a:cubicBezTo>
                  <a:cubicBezTo>
                    <a:pt x="1167" y="24"/>
                    <a:pt x="1096" y="0"/>
                    <a:pt x="102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503310" y="3516337"/>
              <a:ext cx="257897" cy="192122"/>
            </a:xfrm>
            <a:custGeom>
              <a:rect b="b" l="l" r="r" t="t"/>
              <a:pathLst>
                <a:path extrusionOk="0" h="5465" w="7336">
                  <a:moveTo>
                    <a:pt x="4225" y="1"/>
                  </a:moveTo>
                  <a:cubicBezTo>
                    <a:pt x="3598" y="1"/>
                    <a:pt x="2972" y="210"/>
                    <a:pt x="2453" y="630"/>
                  </a:cubicBezTo>
                  <a:lnTo>
                    <a:pt x="0" y="3059"/>
                  </a:lnTo>
                  <a:lnTo>
                    <a:pt x="191" y="3249"/>
                  </a:lnTo>
                  <a:cubicBezTo>
                    <a:pt x="250" y="3309"/>
                    <a:pt x="328" y="3339"/>
                    <a:pt x="402" y="3339"/>
                  </a:cubicBezTo>
                  <a:cubicBezTo>
                    <a:pt x="477" y="3339"/>
                    <a:pt x="548" y="3309"/>
                    <a:pt x="596" y="3249"/>
                  </a:cubicBezTo>
                  <a:lnTo>
                    <a:pt x="1429" y="2440"/>
                  </a:lnTo>
                  <a:cubicBezTo>
                    <a:pt x="1608" y="2261"/>
                    <a:pt x="1846" y="2172"/>
                    <a:pt x="2084" y="2172"/>
                  </a:cubicBezTo>
                  <a:cubicBezTo>
                    <a:pt x="2322" y="2172"/>
                    <a:pt x="2560" y="2261"/>
                    <a:pt x="2739" y="2440"/>
                  </a:cubicBezTo>
                  <a:cubicBezTo>
                    <a:pt x="3954" y="3678"/>
                    <a:pt x="3239" y="2940"/>
                    <a:pt x="5454" y="5226"/>
                  </a:cubicBezTo>
                  <a:cubicBezTo>
                    <a:pt x="5525" y="5297"/>
                    <a:pt x="5573" y="5369"/>
                    <a:pt x="5621" y="5464"/>
                  </a:cubicBezTo>
                  <a:cubicBezTo>
                    <a:pt x="5811" y="5274"/>
                    <a:pt x="6025" y="5059"/>
                    <a:pt x="6240" y="4845"/>
                  </a:cubicBezTo>
                  <a:cubicBezTo>
                    <a:pt x="7335" y="3749"/>
                    <a:pt x="7335" y="1940"/>
                    <a:pt x="6240" y="844"/>
                  </a:cubicBezTo>
                  <a:cubicBezTo>
                    <a:pt x="5678" y="282"/>
                    <a:pt x="4951" y="1"/>
                    <a:pt x="422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3533438" y="3786502"/>
              <a:ext cx="46088" cy="45842"/>
            </a:xfrm>
            <a:custGeom>
              <a:rect b="b" l="l" r="r" t="t"/>
              <a:pathLst>
                <a:path extrusionOk="0" h="1304" w="1311">
                  <a:moveTo>
                    <a:pt x="1025" y="1"/>
                  </a:moveTo>
                  <a:cubicBezTo>
                    <a:pt x="957" y="1"/>
                    <a:pt x="888" y="28"/>
                    <a:pt x="834" y="89"/>
                  </a:cubicBezTo>
                  <a:lnTo>
                    <a:pt x="1" y="923"/>
                  </a:lnTo>
                  <a:cubicBezTo>
                    <a:pt x="96" y="1018"/>
                    <a:pt x="310" y="1208"/>
                    <a:pt x="406" y="1304"/>
                  </a:cubicBezTo>
                  <a:lnTo>
                    <a:pt x="1239" y="470"/>
                  </a:lnTo>
                  <a:cubicBezTo>
                    <a:pt x="1287" y="422"/>
                    <a:pt x="1310" y="351"/>
                    <a:pt x="1310" y="280"/>
                  </a:cubicBezTo>
                  <a:cubicBezTo>
                    <a:pt x="1310" y="118"/>
                    <a:pt x="1169" y="1"/>
                    <a:pt x="102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7" name="Google Shape;117;p14"/>
          <p:cNvCxnSpPr/>
          <p:nvPr/>
        </p:nvCxnSpPr>
        <p:spPr>
          <a:xfrm>
            <a:off x="1570538" y="4683278"/>
            <a:ext cx="1071000" cy="300"/>
          </a:xfrm>
          <a:prstGeom prst="straightConnector1">
            <a:avLst/>
          </a:prstGeom>
          <a:noFill/>
          <a:ln cap="flat" cmpd="sng" w="9525">
            <a:solidFill>
              <a:srgbClr val="75659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8" name="Google Shape;118;p14"/>
          <p:cNvGrpSpPr/>
          <p:nvPr/>
        </p:nvGrpSpPr>
        <p:grpSpPr>
          <a:xfrm>
            <a:off x="2627263" y="3567262"/>
            <a:ext cx="5795362" cy="551031"/>
            <a:chOff x="3800475" y="3056313"/>
            <a:chExt cx="5795362" cy="551031"/>
          </a:xfrm>
        </p:grpSpPr>
        <p:sp>
          <p:nvSpPr>
            <p:cNvPr id="119" name="Google Shape;119;p14"/>
            <p:cNvSpPr txBox="1"/>
            <p:nvPr/>
          </p:nvSpPr>
          <p:spPr>
            <a:xfrm>
              <a:off x="6898837" y="3056313"/>
              <a:ext cx="26970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사용기술 소개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프로필 생성 모델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카테고리 생성 모델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이미지 배경 변경 모델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4992075" y="3057143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" sz="2200">
                  <a:solidFill>
                    <a:srgbClr val="211A4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AI</a:t>
              </a:r>
              <a:endParaRPr b="0" i="0" sz="2200" u="none" cap="none" strike="noStrike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800475" y="3057127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ko" sz="5000" u="none" cap="none" strike="noStrike">
                  <a:solidFill>
                    <a:srgbClr val="45BEA5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</a:t>
              </a:r>
              <a:r>
                <a:rPr lang="ko" sz="5000">
                  <a:solidFill>
                    <a:srgbClr val="45BEA5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</a:t>
              </a:r>
              <a:endParaRPr b="0" i="0" sz="5000" u="none" cap="none" strike="noStrike">
                <a:solidFill>
                  <a:srgbClr val="45BEA5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122" name="Google Shape;122;p14"/>
          <p:cNvGrpSpPr/>
          <p:nvPr/>
        </p:nvGrpSpPr>
        <p:grpSpPr>
          <a:xfrm>
            <a:off x="1013270" y="3672120"/>
            <a:ext cx="380973" cy="341600"/>
            <a:chOff x="2661071" y="2844421"/>
            <a:chExt cx="380973" cy="341600"/>
          </a:xfrm>
        </p:grpSpPr>
        <p:sp>
          <p:nvSpPr>
            <p:cNvPr id="123" name="Google Shape;123;p14"/>
            <p:cNvSpPr/>
            <p:nvPr/>
          </p:nvSpPr>
          <p:spPr>
            <a:xfrm>
              <a:off x="3004323" y="2885622"/>
              <a:ext cx="37721" cy="28159"/>
            </a:xfrm>
            <a:custGeom>
              <a:rect b="b" l="l" r="r" t="t"/>
              <a:pathLst>
                <a:path extrusionOk="0" h="801" w="1073">
                  <a:moveTo>
                    <a:pt x="712" y="1"/>
                  </a:moveTo>
                  <a:cubicBezTo>
                    <a:pt x="664" y="1"/>
                    <a:pt x="616" y="14"/>
                    <a:pt x="572" y="43"/>
                  </a:cubicBezTo>
                  <a:lnTo>
                    <a:pt x="215" y="210"/>
                  </a:lnTo>
                  <a:cubicBezTo>
                    <a:pt x="72" y="281"/>
                    <a:pt x="1" y="472"/>
                    <a:pt x="72" y="615"/>
                  </a:cubicBezTo>
                  <a:cubicBezTo>
                    <a:pt x="139" y="730"/>
                    <a:pt x="251" y="800"/>
                    <a:pt x="361" y="800"/>
                  </a:cubicBezTo>
                  <a:cubicBezTo>
                    <a:pt x="409" y="800"/>
                    <a:pt x="457" y="787"/>
                    <a:pt x="501" y="758"/>
                  </a:cubicBezTo>
                  <a:lnTo>
                    <a:pt x="834" y="591"/>
                  </a:lnTo>
                  <a:cubicBezTo>
                    <a:pt x="1001" y="519"/>
                    <a:pt x="1073" y="329"/>
                    <a:pt x="977" y="186"/>
                  </a:cubicBezTo>
                  <a:cubicBezTo>
                    <a:pt x="928" y="70"/>
                    <a:pt x="821" y="1"/>
                    <a:pt x="712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004323" y="2962647"/>
              <a:ext cx="37721" cy="28159"/>
            </a:xfrm>
            <a:custGeom>
              <a:rect b="b" l="l" r="r" t="t"/>
              <a:pathLst>
                <a:path extrusionOk="0" h="801" w="1073">
                  <a:moveTo>
                    <a:pt x="361" y="0"/>
                  </a:moveTo>
                  <a:cubicBezTo>
                    <a:pt x="251" y="0"/>
                    <a:pt x="139" y="70"/>
                    <a:pt x="72" y="186"/>
                  </a:cubicBezTo>
                  <a:cubicBezTo>
                    <a:pt x="1" y="329"/>
                    <a:pt x="72" y="519"/>
                    <a:pt x="215" y="591"/>
                  </a:cubicBezTo>
                  <a:lnTo>
                    <a:pt x="572" y="758"/>
                  </a:lnTo>
                  <a:cubicBezTo>
                    <a:pt x="616" y="787"/>
                    <a:pt x="664" y="800"/>
                    <a:pt x="712" y="800"/>
                  </a:cubicBezTo>
                  <a:cubicBezTo>
                    <a:pt x="821" y="800"/>
                    <a:pt x="928" y="730"/>
                    <a:pt x="977" y="615"/>
                  </a:cubicBezTo>
                  <a:cubicBezTo>
                    <a:pt x="1073" y="472"/>
                    <a:pt x="1001" y="281"/>
                    <a:pt x="834" y="210"/>
                  </a:cubicBezTo>
                  <a:lnTo>
                    <a:pt x="501" y="43"/>
                  </a:lnTo>
                  <a:cubicBezTo>
                    <a:pt x="457" y="14"/>
                    <a:pt x="409" y="0"/>
                    <a:pt x="361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2778312" y="2885622"/>
              <a:ext cx="37686" cy="28159"/>
            </a:xfrm>
            <a:custGeom>
              <a:rect b="b" l="l" r="r" t="t"/>
              <a:pathLst>
                <a:path extrusionOk="0" h="801" w="1072">
                  <a:moveTo>
                    <a:pt x="360" y="1"/>
                  </a:moveTo>
                  <a:cubicBezTo>
                    <a:pt x="252" y="1"/>
                    <a:pt x="145" y="70"/>
                    <a:pt x="95" y="186"/>
                  </a:cubicBezTo>
                  <a:cubicBezTo>
                    <a:pt x="0" y="329"/>
                    <a:pt x="71" y="519"/>
                    <a:pt x="238" y="591"/>
                  </a:cubicBezTo>
                  <a:lnTo>
                    <a:pt x="572" y="758"/>
                  </a:lnTo>
                  <a:cubicBezTo>
                    <a:pt x="615" y="787"/>
                    <a:pt x="663" y="800"/>
                    <a:pt x="711" y="800"/>
                  </a:cubicBezTo>
                  <a:cubicBezTo>
                    <a:pt x="820" y="800"/>
                    <a:pt x="927" y="730"/>
                    <a:pt x="976" y="615"/>
                  </a:cubicBezTo>
                  <a:cubicBezTo>
                    <a:pt x="1072" y="472"/>
                    <a:pt x="1000" y="281"/>
                    <a:pt x="857" y="210"/>
                  </a:cubicBezTo>
                  <a:lnTo>
                    <a:pt x="500" y="43"/>
                  </a:lnTo>
                  <a:cubicBezTo>
                    <a:pt x="456" y="14"/>
                    <a:pt x="408" y="1"/>
                    <a:pt x="360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2778312" y="2962647"/>
              <a:ext cx="37686" cy="28159"/>
            </a:xfrm>
            <a:custGeom>
              <a:rect b="b" l="l" r="r" t="t"/>
              <a:pathLst>
                <a:path extrusionOk="0" h="801" w="1072">
                  <a:moveTo>
                    <a:pt x="712" y="0"/>
                  </a:moveTo>
                  <a:cubicBezTo>
                    <a:pt x="663" y="0"/>
                    <a:pt x="615" y="14"/>
                    <a:pt x="572" y="43"/>
                  </a:cubicBezTo>
                  <a:lnTo>
                    <a:pt x="238" y="210"/>
                  </a:lnTo>
                  <a:cubicBezTo>
                    <a:pt x="71" y="281"/>
                    <a:pt x="0" y="472"/>
                    <a:pt x="95" y="615"/>
                  </a:cubicBezTo>
                  <a:cubicBezTo>
                    <a:pt x="145" y="730"/>
                    <a:pt x="252" y="800"/>
                    <a:pt x="360" y="800"/>
                  </a:cubicBezTo>
                  <a:cubicBezTo>
                    <a:pt x="408" y="800"/>
                    <a:pt x="456" y="787"/>
                    <a:pt x="500" y="758"/>
                  </a:cubicBezTo>
                  <a:lnTo>
                    <a:pt x="857" y="591"/>
                  </a:lnTo>
                  <a:cubicBezTo>
                    <a:pt x="1000" y="519"/>
                    <a:pt x="1072" y="329"/>
                    <a:pt x="1000" y="186"/>
                  </a:cubicBezTo>
                  <a:cubicBezTo>
                    <a:pt x="934" y="70"/>
                    <a:pt x="822" y="0"/>
                    <a:pt x="712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898858" y="3008524"/>
              <a:ext cx="21796" cy="41870"/>
            </a:xfrm>
            <a:custGeom>
              <a:rect b="b" l="l" r="r" t="t"/>
              <a:pathLst>
                <a:path extrusionOk="0" h="1191" w="620">
                  <a:moveTo>
                    <a:pt x="0" y="0"/>
                  </a:moveTo>
                  <a:lnTo>
                    <a:pt x="0" y="858"/>
                  </a:lnTo>
                  <a:cubicBezTo>
                    <a:pt x="0" y="1048"/>
                    <a:pt x="143" y="1191"/>
                    <a:pt x="310" y="1191"/>
                  </a:cubicBezTo>
                  <a:cubicBezTo>
                    <a:pt x="477" y="1191"/>
                    <a:pt x="619" y="1048"/>
                    <a:pt x="619" y="858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827705" y="2844421"/>
              <a:ext cx="164104" cy="164139"/>
            </a:xfrm>
            <a:custGeom>
              <a:rect b="b" l="l" r="r" t="t"/>
              <a:pathLst>
                <a:path extrusionOk="0" h="4669" w="4668">
                  <a:moveTo>
                    <a:pt x="2334" y="1"/>
                  </a:moveTo>
                  <a:cubicBezTo>
                    <a:pt x="1691" y="1"/>
                    <a:pt x="1167" y="429"/>
                    <a:pt x="1048" y="1025"/>
                  </a:cubicBezTo>
                  <a:cubicBezTo>
                    <a:pt x="453" y="1168"/>
                    <a:pt x="0" y="1691"/>
                    <a:pt x="0" y="2334"/>
                  </a:cubicBezTo>
                  <a:cubicBezTo>
                    <a:pt x="0" y="2835"/>
                    <a:pt x="286" y="3287"/>
                    <a:pt x="715" y="3501"/>
                  </a:cubicBezTo>
                  <a:cubicBezTo>
                    <a:pt x="857" y="4121"/>
                    <a:pt x="1381" y="4573"/>
                    <a:pt x="2024" y="4668"/>
                  </a:cubicBezTo>
                  <a:lnTo>
                    <a:pt x="2024" y="3144"/>
                  </a:lnTo>
                  <a:lnTo>
                    <a:pt x="1429" y="2549"/>
                  </a:lnTo>
                  <a:cubicBezTo>
                    <a:pt x="1310" y="2430"/>
                    <a:pt x="1310" y="2239"/>
                    <a:pt x="1429" y="2096"/>
                  </a:cubicBezTo>
                  <a:cubicBezTo>
                    <a:pt x="1500" y="2037"/>
                    <a:pt x="1584" y="2007"/>
                    <a:pt x="1664" y="2007"/>
                  </a:cubicBezTo>
                  <a:cubicBezTo>
                    <a:pt x="1744" y="2007"/>
                    <a:pt x="1822" y="2037"/>
                    <a:pt x="1881" y="2096"/>
                  </a:cubicBezTo>
                  <a:lnTo>
                    <a:pt x="2024" y="2239"/>
                  </a:lnTo>
                  <a:lnTo>
                    <a:pt x="2024" y="1668"/>
                  </a:lnTo>
                  <a:cubicBezTo>
                    <a:pt x="2024" y="1477"/>
                    <a:pt x="2167" y="1334"/>
                    <a:pt x="2334" y="1334"/>
                  </a:cubicBezTo>
                  <a:cubicBezTo>
                    <a:pt x="2501" y="1334"/>
                    <a:pt x="2643" y="1477"/>
                    <a:pt x="2643" y="1668"/>
                  </a:cubicBezTo>
                  <a:lnTo>
                    <a:pt x="2643" y="2573"/>
                  </a:lnTo>
                  <a:lnTo>
                    <a:pt x="2786" y="2454"/>
                  </a:lnTo>
                  <a:cubicBezTo>
                    <a:pt x="2846" y="2382"/>
                    <a:pt x="2929" y="2346"/>
                    <a:pt x="3013" y="2346"/>
                  </a:cubicBezTo>
                  <a:cubicBezTo>
                    <a:pt x="3096" y="2346"/>
                    <a:pt x="3179" y="2382"/>
                    <a:pt x="3239" y="2454"/>
                  </a:cubicBezTo>
                  <a:cubicBezTo>
                    <a:pt x="3358" y="2573"/>
                    <a:pt x="3358" y="2763"/>
                    <a:pt x="3239" y="2882"/>
                  </a:cubicBezTo>
                  <a:lnTo>
                    <a:pt x="2643" y="3478"/>
                  </a:lnTo>
                  <a:lnTo>
                    <a:pt x="2643" y="4668"/>
                  </a:lnTo>
                  <a:cubicBezTo>
                    <a:pt x="3286" y="4573"/>
                    <a:pt x="3810" y="4121"/>
                    <a:pt x="3953" y="3501"/>
                  </a:cubicBezTo>
                  <a:cubicBezTo>
                    <a:pt x="4382" y="3287"/>
                    <a:pt x="4668" y="2835"/>
                    <a:pt x="4668" y="2334"/>
                  </a:cubicBezTo>
                  <a:cubicBezTo>
                    <a:pt x="4668" y="1691"/>
                    <a:pt x="4215" y="1168"/>
                    <a:pt x="3620" y="1025"/>
                  </a:cubicBezTo>
                  <a:cubicBezTo>
                    <a:pt x="3501" y="429"/>
                    <a:pt x="2977" y="1"/>
                    <a:pt x="2334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743966" y="3045366"/>
              <a:ext cx="25171" cy="140655"/>
            </a:xfrm>
            <a:custGeom>
              <a:rect b="b" l="l" r="r" t="t"/>
              <a:pathLst>
                <a:path extrusionOk="0" h="4001" w="716">
                  <a:moveTo>
                    <a:pt x="1" y="0"/>
                  </a:moveTo>
                  <a:lnTo>
                    <a:pt x="1" y="4001"/>
                  </a:lnTo>
                  <a:lnTo>
                    <a:pt x="405" y="4001"/>
                  </a:lnTo>
                  <a:cubicBezTo>
                    <a:pt x="572" y="4001"/>
                    <a:pt x="715" y="3858"/>
                    <a:pt x="715" y="3691"/>
                  </a:cubicBezTo>
                  <a:lnTo>
                    <a:pt x="715" y="334"/>
                  </a:lnTo>
                  <a:cubicBezTo>
                    <a:pt x="715" y="143"/>
                    <a:pt x="572" y="0"/>
                    <a:pt x="405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661071" y="3010176"/>
              <a:ext cx="60326" cy="175845"/>
            </a:xfrm>
            <a:custGeom>
              <a:rect b="b" l="l" r="r" t="t"/>
              <a:pathLst>
                <a:path extrusionOk="0" h="5002" w="1716">
                  <a:moveTo>
                    <a:pt x="311" y="1"/>
                  </a:moveTo>
                  <a:cubicBezTo>
                    <a:pt x="144" y="1"/>
                    <a:pt x="1" y="144"/>
                    <a:pt x="1" y="311"/>
                  </a:cubicBezTo>
                  <a:lnTo>
                    <a:pt x="1" y="4692"/>
                  </a:lnTo>
                  <a:cubicBezTo>
                    <a:pt x="1" y="4859"/>
                    <a:pt x="144" y="5002"/>
                    <a:pt x="311" y="5002"/>
                  </a:cubicBezTo>
                  <a:lnTo>
                    <a:pt x="1716" y="5002"/>
                  </a:lnTo>
                  <a:lnTo>
                    <a:pt x="1716" y="311"/>
                  </a:lnTo>
                  <a:cubicBezTo>
                    <a:pt x="1716" y="144"/>
                    <a:pt x="1573" y="1"/>
                    <a:pt x="1406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790862" y="3044523"/>
              <a:ext cx="249495" cy="135241"/>
            </a:xfrm>
            <a:custGeom>
              <a:rect b="b" l="l" r="r" t="t"/>
              <a:pathLst>
                <a:path extrusionOk="0" h="3847" w="7097">
                  <a:moveTo>
                    <a:pt x="1215" y="0"/>
                  </a:moveTo>
                  <a:cubicBezTo>
                    <a:pt x="1000" y="0"/>
                    <a:pt x="786" y="48"/>
                    <a:pt x="596" y="143"/>
                  </a:cubicBezTo>
                  <a:lnTo>
                    <a:pt x="0" y="405"/>
                  </a:lnTo>
                  <a:lnTo>
                    <a:pt x="0" y="3453"/>
                  </a:lnTo>
                  <a:lnTo>
                    <a:pt x="953" y="3096"/>
                  </a:lnTo>
                  <a:lnTo>
                    <a:pt x="2763" y="3763"/>
                  </a:lnTo>
                  <a:cubicBezTo>
                    <a:pt x="2904" y="3819"/>
                    <a:pt x="3052" y="3846"/>
                    <a:pt x="3199" y="3846"/>
                  </a:cubicBezTo>
                  <a:cubicBezTo>
                    <a:pt x="3424" y="3846"/>
                    <a:pt x="3647" y="3783"/>
                    <a:pt x="3834" y="3668"/>
                  </a:cubicBezTo>
                  <a:cubicBezTo>
                    <a:pt x="6564" y="2095"/>
                    <a:pt x="6597" y="2072"/>
                    <a:pt x="6597" y="2072"/>
                  </a:cubicBezTo>
                  <a:lnTo>
                    <a:pt x="6597" y="2072"/>
                  </a:lnTo>
                  <a:cubicBezTo>
                    <a:pt x="6597" y="2072"/>
                    <a:pt x="6597" y="2072"/>
                    <a:pt x="6597" y="2072"/>
                  </a:cubicBezTo>
                  <a:cubicBezTo>
                    <a:pt x="6906" y="1905"/>
                    <a:pt x="7097" y="1572"/>
                    <a:pt x="7097" y="1215"/>
                  </a:cubicBezTo>
                  <a:cubicBezTo>
                    <a:pt x="7097" y="945"/>
                    <a:pt x="6852" y="743"/>
                    <a:pt x="6598" y="743"/>
                  </a:cubicBezTo>
                  <a:cubicBezTo>
                    <a:pt x="6517" y="743"/>
                    <a:pt x="6434" y="764"/>
                    <a:pt x="6359" y="810"/>
                  </a:cubicBezTo>
                  <a:lnTo>
                    <a:pt x="4120" y="2096"/>
                  </a:lnTo>
                  <a:cubicBezTo>
                    <a:pt x="3860" y="2260"/>
                    <a:pt x="3560" y="2338"/>
                    <a:pt x="3252" y="2338"/>
                  </a:cubicBezTo>
                  <a:cubicBezTo>
                    <a:pt x="3026" y="2338"/>
                    <a:pt x="2795" y="2296"/>
                    <a:pt x="2572" y="2215"/>
                  </a:cubicBezTo>
                  <a:lnTo>
                    <a:pt x="1548" y="1786"/>
                  </a:lnTo>
                  <a:cubicBezTo>
                    <a:pt x="1381" y="1715"/>
                    <a:pt x="1310" y="1524"/>
                    <a:pt x="1381" y="1358"/>
                  </a:cubicBezTo>
                  <a:cubicBezTo>
                    <a:pt x="1434" y="1235"/>
                    <a:pt x="1552" y="1163"/>
                    <a:pt x="1677" y="1163"/>
                  </a:cubicBezTo>
                  <a:cubicBezTo>
                    <a:pt x="1721" y="1163"/>
                    <a:pt x="1767" y="1172"/>
                    <a:pt x="1810" y="1191"/>
                  </a:cubicBezTo>
                  <a:lnTo>
                    <a:pt x="2739" y="1596"/>
                  </a:lnTo>
                  <a:cubicBezTo>
                    <a:pt x="2810" y="1620"/>
                    <a:pt x="2882" y="1643"/>
                    <a:pt x="2953" y="1643"/>
                  </a:cubicBezTo>
                  <a:cubicBezTo>
                    <a:pt x="3406" y="1643"/>
                    <a:pt x="3644" y="1096"/>
                    <a:pt x="3358" y="810"/>
                  </a:cubicBezTo>
                  <a:cubicBezTo>
                    <a:pt x="3287" y="739"/>
                    <a:pt x="3191" y="667"/>
                    <a:pt x="3120" y="643"/>
                  </a:cubicBezTo>
                  <a:lnTo>
                    <a:pt x="1834" y="143"/>
                  </a:lnTo>
                  <a:cubicBezTo>
                    <a:pt x="1643" y="48"/>
                    <a:pt x="1429" y="0"/>
                    <a:pt x="1215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2" name="Google Shape;132;p14"/>
          <p:cNvCxnSpPr/>
          <p:nvPr/>
        </p:nvCxnSpPr>
        <p:spPr>
          <a:xfrm flipH="1" rot="10800000">
            <a:off x="1556263" y="3842759"/>
            <a:ext cx="1071000" cy="300"/>
          </a:xfrm>
          <a:prstGeom prst="straightConnector1">
            <a:avLst/>
          </a:prstGeom>
          <a:noFill/>
          <a:ln cap="flat" cmpd="sng" w="9525">
            <a:solidFill>
              <a:srgbClr val="75659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720000" y="1058375"/>
            <a:ext cx="510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Pytorch 기반의 StyleGan2</a:t>
            </a:r>
            <a:endParaRPr b="1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2946775" y="1958800"/>
            <a:ext cx="1059000" cy="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 txBox="1"/>
          <p:nvPr/>
        </p:nvSpPr>
        <p:spPr>
          <a:xfrm>
            <a:off x="2879625" y="2104425"/>
            <a:ext cx="1490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이미지에서 </a:t>
            </a:r>
            <a:endParaRPr sz="10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얼굴 찾아서Crop</a:t>
            </a:r>
            <a:endParaRPr sz="10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36" name="Google Shape;336;p32"/>
          <p:cNvSpPr/>
          <p:nvPr/>
        </p:nvSpPr>
        <p:spPr>
          <a:xfrm rot="5400000">
            <a:off x="5242175" y="2664375"/>
            <a:ext cx="647400" cy="1470300"/>
          </a:xfrm>
          <a:prstGeom prst="bentUpArrow">
            <a:avLst>
              <a:gd fmla="val 6499" name="adj1"/>
              <a:gd fmla="val 10632" name="adj2"/>
              <a:gd fmla="val 10985" name="adj3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"/>
          <p:cNvSpPr txBox="1"/>
          <p:nvPr/>
        </p:nvSpPr>
        <p:spPr>
          <a:xfrm>
            <a:off x="4989725" y="3135150"/>
            <a:ext cx="105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StyleGan2 활용하여 변환</a:t>
            </a:r>
            <a:endParaRPr sz="10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38" name="Google Shape;3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525" y="3872575"/>
            <a:ext cx="3043150" cy="7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50" y="1464550"/>
            <a:ext cx="2574825" cy="2470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 rotWithShape="1">
          <a:blip r:embed="rId4">
            <a:alphaModFix/>
          </a:blip>
          <a:srcRect b="43930" l="29428" r="24364" t="0"/>
          <a:stretch/>
        </p:blipFill>
        <p:spPr>
          <a:xfrm>
            <a:off x="4034275" y="1109176"/>
            <a:ext cx="1658560" cy="18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700" y="2334075"/>
            <a:ext cx="2538175" cy="2567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2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2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460050" y="1118675"/>
            <a:ext cx="82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StyleGan2: 다양한 고해상도의 이미지를 생성</a:t>
            </a:r>
            <a:endParaRPr b="1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621" y="1457250"/>
            <a:ext cx="2711379" cy="20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550" y="2890675"/>
            <a:ext cx="4246449" cy="200189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/>
        </p:nvSpPr>
        <p:spPr>
          <a:xfrm>
            <a:off x="348025" y="4619225"/>
            <a:ext cx="515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99999"/>
                </a:solidFill>
              </a:rPr>
              <a:t>https://www.youtube.com/watch?v=5UlTdngEdas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25" y="1457250"/>
            <a:ext cx="20193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3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3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/>
          <p:nvPr/>
        </p:nvSpPr>
        <p:spPr>
          <a:xfrm>
            <a:off x="1936425" y="3761675"/>
            <a:ext cx="31404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4"/>
          <p:cNvSpPr txBox="1"/>
          <p:nvPr/>
        </p:nvSpPr>
        <p:spPr>
          <a:xfrm>
            <a:off x="720000" y="1036500"/>
            <a:ext cx="770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게시글의 이미지 강제 애니메이션화: AnimeGANv2 활용</a:t>
            </a:r>
            <a:endParaRPr b="1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787" y="2193500"/>
            <a:ext cx="3285724" cy="14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 rotWithShape="1">
          <a:blip r:embed="rId4">
            <a:alphaModFix/>
          </a:blip>
          <a:srcRect b="68252" l="0" r="75504" t="0"/>
          <a:stretch/>
        </p:blipFill>
        <p:spPr>
          <a:xfrm>
            <a:off x="509075" y="1633612"/>
            <a:ext cx="1073050" cy="330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/>
          <p:cNvPicPr preferRelativeResize="0"/>
          <p:nvPr/>
        </p:nvPicPr>
        <p:blipFill rotWithShape="1">
          <a:blip r:embed="rId4">
            <a:alphaModFix/>
          </a:blip>
          <a:srcRect b="68252" l="24992" r="0" t="0"/>
          <a:stretch/>
        </p:blipFill>
        <p:spPr>
          <a:xfrm>
            <a:off x="5349175" y="1602175"/>
            <a:ext cx="3285726" cy="330037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4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이미지 배경 변경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71" name="Google Shape;37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4"/>
          <p:cNvSpPr txBox="1"/>
          <p:nvPr/>
        </p:nvSpPr>
        <p:spPr>
          <a:xfrm>
            <a:off x="5559550" y="1341725"/>
            <a:ext cx="741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Hayao</a:t>
            </a:r>
            <a:endParaRPr b="1" sz="11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6621238" y="1341725"/>
            <a:ext cx="741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Kon</a:t>
            </a:r>
            <a:endParaRPr b="1" sz="11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7682951" y="1341725"/>
            <a:ext cx="82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Shinkai</a:t>
            </a:r>
            <a:endParaRPr b="1" sz="11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674800" y="1341725"/>
            <a:ext cx="741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Photo</a:t>
            </a:r>
            <a:endParaRPr b="1" sz="11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이미지 변경 모델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150" y="4218124"/>
            <a:ext cx="3064850" cy="38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150" y="1124176"/>
            <a:ext cx="3064850" cy="3061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720000" y="4604976"/>
            <a:ext cx="553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</a:rPr>
              <a:t>https://www.google.co.kr/imghp?hl=ko&amp;tab=ri&amp;ogbl</a:t>
            </a:r>
            <a:endParaRPr sz="900">
              <a:solidFill>
                <a:srgbClr val="666666"/>
              </a:solidFill>
            </a:endParaRPr>
          </a:p>
        </p:txBody>
      </p:sp>
      <p:pic>
        <p:nvPicPr>
          <p:cNvPr id="386" name="Google Shape;3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124176"/>
            <a:ext cx="4548525" cy="17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5"/>
          <p:cNvSpPr txBox="1"/>
          <p:nvPr/>
        </p:nvSpPr>
        <p:spPr>
          <a:xfrm>
            <a:off x="720000" y="2920151"/>
            <a:ext cx="40113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이미지에서 특징 추출</a:t>
            </a:r>
            <a:endParaRPr/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추출된 특징을 단어로 변환</a:t>
            </a:r>
            <a:endParaRPr/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단어들의 연관성을 계산하여 문장 생성</a:t>
            </a:r>
            <a:endParaRPr/>
          </a:p>
        </p:txBody>
      </p:sp>
      <p:sp>
        <p:nvSpPr>
          <p:cNvPr id="388" name="Google Shape;388;p35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5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카테고리&amp;캡션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5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카테고리 &amp; 캡션 생성 모델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42125"/>
            <a:ext cx="3894149" cy="35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6"/>
          <p:cNvSpPr txBox="1"/>
          <p:nvPr/>
        </p:nvSpPr>
        <p:spPr>
          <a:xfrm>
            <a:off x="4666575" y="1725150"/>
            <a:ext cx="381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본문과 캡션의 내용으로 카테고리 생성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형태소 분석 인공지능 모델 활용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단어들의 빈도수나 중요도를 확인하여 카테고리 생성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중복 카테고리 제거</a:t>
            </a:r>
            <a:endParaRPr/>
          </a:p>
        </p:txBody>
      </p:sp>
      <p:sp>
        <p:nvSpPr>
          <p:cNvPr id="399" name="Google Shape;399;p36"/>
          <p:cNvSpPr txBox="1"/>
          <p:nvPr/>
        </p:nvSpPr>
        <p:spPr>
          <a:xfrm>
            <a:off x="720000" y="4619950"/>
            <a:ext cx="553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</a:rPr>
              <a:t>https://heung-bae-lee.github.io/2020/01/19/NLP_02/</a:t>
            </a:r>
            <a:endParaRPr sz="900">
              <a:solidFill>
                <a:srgbClr val="666666"/>
              </a:solidFill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6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카테고리&amp;피드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02" name="Google Shape;4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6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6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카테고리 &amp; 피드 생성 모델 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ANIGRAM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11" name="Google Shape;4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7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7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ANIGRAM 시연영상</a:t>
            </a: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14" name="Google Shape;414;p37" title="MTVS e애니그램 시연 영상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325" y="1139042"/>
            <a:ext cx="4724250" cy="336663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 txBox="1"/>
          <p:nvPr/>
        </p:nvSpPr>
        <p:spPr>
          <a:xfrm>
            <a:off x="2918725" y="4572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https://youtu.be/g3V60XYosXk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/>
          <p:nvPr/>
        </p:nvSpPr>
        <p:spPr>
          <a:xfrm>
            <a:off x="1755300" y="2133150"/>
            <a:ext cx="563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542B8C"/>
                </a:solidFill>
                <a:latin typeface="Archivo Black"/>
                <a:ea typeface="Archivo Black"/>
                <a:cs typeface="Archivo Black"/>
                <a:sym typeface="Archivo Black"/>
              </a:rPr>
              <a:t>질의응답</a:t>
            </a:r>
            <a:endParaRPr b="1" sz="4500">
              <a:solidFill>
                <a:srgbClr val="542B8C"/>
              </a:solidFill>
            </a:endParaRPr>
          </a:p>
        </p:txBody>
      </p:sp>
      <p:sp>
        <p:nvSpPr>
          <p:cNvPr id="421" name="Google Shape;421;p38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8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ANIGRAM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23" name="Google Shape;4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8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8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ANIGRAM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26" name="Google Shape;426;p38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ANIGRAM 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/>
          <p:nvPr/>
        </p:nvSpPr>
        <p:spPr>
          <a:xfrm>
            <a:off x="1755300" y="1983400"/>
            <a:ext cx="563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542B8C"/>
                </a:solidFill>
                <a:latin typeface="Archivo Black"/>
                <a:ea typeface="Archivo Black"/>
                <a:cs typeface="Archivo Black"/>
                <a:sym typeface="Archivo Black"/>
              </a:rPr>
              <a:t>감사합니다.</a:t>
            </a:r>
            <a:endParaRPr b="1" sz="4500">
              <a:solidFill>
                <a:srgbClr val="542B8C"/>
              </a:solidFill>
            </a:endParaRPr>
          </a:p>
        </p:txBody>
      </p:sp>
      <p:pic>
        <p:nvPicPr>
          <p:cNvPr id="433" name="Google Shape;4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850" y="1088450"/>
            <a:ext cx="6578300" cy="3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 b="0" l="24998" r="0" t="0"/>
          <a:stretch/>
        </p:blipFill>
        <p:spPr>
          <a:xfrm>
            <a:off x="935850" y="1190438"/>
            <a:ext cx="3391549" cy="330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 txBox="1"/>
          <p:nvPr/>
        </p:nvSpPr>
        <p:spPr>
          <a:xfrm>
            <a:off x="5046200" y="1190450"/>
            <a:ext cx="39549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D9A9D6"/>
                </a:solidFill>
              </a:rPr>
              <a:t>ANI</a:t>
            </a:r>
            <a:r>
              <a:rPr b="1" lang="ko" sz="2100">
                <a:solidFill>
                  <a:srgbClr val="A6269D"/>
                </a:solidFill>
              </a:rPr>
              <a:t>GRAM</a:t>
            </a:r>
            <a:endParaRPr b="1" sz="2100">
              <a:solidFill>
                <a:srgbClr val="A6269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br>
              <a:rPr b="1" lang="ko" sz="1200"/>
            </a:br>
            <a:r>
              <a:rPr b="1" lang="ko" sz="1200"/>
              <a:t>내가 이 세계에선 만화 속 등장인물?! ✨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200"/>
              <a:t>사용자의 사진을 </a:t>
            </a:r>
            <a:r>
              <a:rPr b="1" lang="ko" sz="1200">
                <a:solidFill>
                  <a:srgbClr val="542BBC"/>
                </a:solidFill>
              </a:rPr>
              <a:t>애니메이션의 캐릭터로 변경</a:t>
            </a:r>
            <a:r>
              <a:rPr b="1" lang="ko" sz="1200"/>
              <a:t>하여 가상의 </a:t>
            </a:r>
            <a:r>
              <a:rPr b="1" lang="ko" sz="1200">
                <a:solidFill>
                  <a:schemeClr val="dk1"/>
                </a:solidFill>
              </a:rPr>
              <a:t>페르소나로 활동할 수 있는 </a:t>
            </a:r>
            <a:r>
              <a:rPr b="1" lang="ko" sz="1200">
                <a:solidFill>
                  <a:srgbClr val="542BBC"/>
                </a:solidFill>
              </a:rPr>
              <a:t>SNS 플랫폼</a:t>
            </a:r>
            <a:r>
              <a:rPr b="1" lang="ko" sz="1200">
                <a:solidFill>
                  <a:schemeClr val="dk1"/>
                </a:solidFill>
              </a:rPr>
              <a:t>으로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chemeClr val="dk1"/>
                </a:solidFill>
              </a:rPr>
              <a:t>사용자의 일상을 또한 한컷의 만화로 표현</a:t>
            </a:r>
            <a:r>
              <a:rPr b="1" lang="ko" sz="1200">
                <a:solidFill>
                  <a:schemeClr val="dk1"/>
                </a:solidFill>
              </a:rPr>
              <a:t>하여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덕후가 보다 더 덕후 스러운  </a:t>
            </a:r>
            <a:br>
              <a:rPr b="1" lang="ko" sz="1200">
                <a:solidFill>
                  <a:schemeClr val="dk1"/>
                </a:solidFill>
              </a:rPr>
            </a:br>
            <a:r>
              <a:rPr b="1" lang="ko" sz="1200">
                <a:solidFill>
                  <a:schemeClr val="dk1"/>
                </a:solidFill>
              </a:rPr>
              <a:t>Social Network Service 환경을 만들고자 하였습니다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/>
          </a:blip>
          <a:srcRect b="0" l="24998" r="0" t="0"/>
          <a:stretch/>
        </p:blipFill>
        <p:spPr>
          <a:xfrm>
            <a:off x="935850" y="1190438"/>
            <a:ext cx="3391549" cy="330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5046200" y="1190450"/>
            <a:ext cx="35937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D9A9D6"/>
                </a:solidFill>
              </a:rPr>
              <a:t>ANI</a:t>
            </a:r>
            <a:r>
              <a:rPr b="1" lang="ko" sz="2100">
                <a:solidFill>
                  <a:srgbClr val="A6269D"/>
                </a:solidFill>
              </a:rPr>
              <a:t>GRAM</a:t>
            </a:r>
            <a:r>
              <a:rPr b="1" lang="ko" sz="1100">
                <a:solidFill>
                  <a:schemeClr val="dk1"/>
                </a:solidFill>
              </a:rPr>
              <a:t>  </a:t>
            </a:r>
            <a:r>
              <a:rPr b="1" lang="ko" sz="1600">
                <a:solidFill>
                  <a:schemeClr val="dk1"/>
                </a:solidFill>
              </a:rPr>
              <a:t>핵심 기능</a:t>
            </a:r>
            <a:br>
              <a:rPr b="1" lang="ko" sz="16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 sz="1300">
                <a:solidFill>
                  <a:schemeClr val="dk1"/>
                </a:solidFill>
              </a:rPr>
              <a:t>사용자 정보 보안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 sz="1300">
                <a:solidFill>
                  <a:schemeClr val="dk1"/>
                </a:solidFill>
              </a:rPr>
              <a:t>사용자의 페르소나 생성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 sz="1300">
                <a:solidFill>
                  <a:schemeClr val="dk1"/>
                </a:solidFill>
              </a:rPr>
              <a:t>평범한 사진을 애니로 변화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 sz="1300">
                <a:solidFill>
                  <a:schemeClr val="dk1"/>
                </a:solidFill>
              </a:rPr>
              <a:t>사용자의 관계 형성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/>
        </p:nvSpPr>
        <p:spPr>
          <a:xfrm>
            <a:off x="988350" y="4459125"/>
            <a:ext cx="531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F46B5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https://m.hankookilbo.com/News/Read/A2022070718190004767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https://www.khgames.co.kr/news/articleView.html?idxno=202965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350" y="1264500"/>
            <a:ext cx="4868049" cy="6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350" y="1907450"/>
            <a:ext cx="4868051" cy="121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150" y="1264500"/>
            <a:ext cx="1945493" cy="372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7">
            <a:alphaModFix/>
          </a:blip>
          <a:srcRect b="0" l="0" r="0" t="5231"/>
          <a:stretch/>
        </p:blipFill>
        <p:spPr>
          <a:xfrm>
            <a:off x="988350" y="3244987"/>
            <a:ext cx="3730325" cy="6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8350" y="4011613"/>
            <a:ext cx="2427604" cy="3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49530" t="0"/>
          <a:stretch/>
        </p:blipFill>
        <p:spPr>
          <a:xfrm>
            <a:off x="381225" y="1049750"/>
            <a:ext cx="3631750" cy="33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780650" y="4364850"/>
            <a:ext cx="28329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카카오 게임즈</a:t>
            </a:r>
            <a:endParaRPr b="1" sz="15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출처 : 한국경제 </a:t>
            </a:r>
            <a:endParaRPr sz="1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https://www.hankyung.com/it/article/202208034783i</a:t>
            </a:r>
            <a:endParaRPr sz="1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000" y="1986896"/>
            <a:ext cx="4913654" cy="180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5023725" y="2232450"/>
            <a:ext cx="3084600" cy="26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cxnSp>
        <p:nvCxnSpPr>
          <p:cNvPr id="183" name="Google Shape;183;p19"/>
          <p:cNvCxnSpPr/>
          <p:nvPr/>
        </p:nvCxnSpPr>
        <p:spPr>
          <a:xfrm flipH="1" rot="10800000">
            <a:off x="7509350" y="3264275"/>
            <a:ext cx="913500" cy="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9"/>
          <p:cNvCxnSpPr/>
          <p:nvPr/>
        </p:nvCxnSpPr>
        <p:spPr>
          <a:xfrm>
            <a:off x="3930616" y="3526338"/>
            <a:ext cx="1257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시장 조사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6872"/>
          <a:stretch/>
        </p:blipFill>
        <p:spPr>
          <a:xfrm>
            <a:off x="451850" y="1415025"/>
            <a:ext cx="4485239" cy="30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5166125" y="1814075"/>
            <a:ext cx="3775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Archivo Black"/>
                <a:ea typeface="Archivo Black"/>
                <a:cs typeface="Archivo Black"/>
                <a:sym typeface="Archivo Black"/>
              </a:rPr>
              <a:t>Incruit </a:t>
            </a:r>
            <a:endParaRPr b="1" sz="16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평균 고객수 : </a:t>
            </a:r>
            <a:r>
              <a:rPr b="1" i="1" lang="ko" sz="1600">
                <a:latin typeface="Bangers"/>
                <a:ea typeface="Bangers"/>
                <a:cs typeface="Bangers"/>
                <a:sym typeface="Bangers"/>
              </a:rPr>
              <a:t>885,529 명</a:t>
            </a:r>
            <a:endParaRPr b="1" i="1" sz="1600"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 덕후 : </a:t>
            </a:r>
            <a:r>
              <a:rPr lang="ko" sz="1900">
                <a:solidFill>
                  <a:srgbClr val="0000FF"/>
                </a:solidFill>
                <a:latin typeface="Bangers"/>
                <a:ea typeface="Bangers"/>
                <a:cs typeface="Bangers"/>
                <a:sym typeface="Bangers"/>
              </a:rPr>
              <a:t>21 %</a:t>
            </a:r>
            <a:endParaRPr sz="1900">
              <a:solidFill>
                <a:srgbClr val="0000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[</a:t>
            </a:r>
            <a:r>
              <a:rPr lang="ko" sz="1600">
                <a:latin typeface="Bangers"/>
                <a:ea typeface="Bangers"/>
                <a:cs typeface="Bangers"/>
                <a:sym typeface="Bangers"/>
              </a:rPr>
              <a:t>평균고객수(885,529) * 덕후(21%) = 인구</a:t>
            </a:r>
            <a:r>
              <a:rPr lang="ko" sz="1600"/>
              <a:t>]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 덕후 인구 : </a:t>
            </a:r>
            <a:r>
              <a:rPr b="1" i="1" lang="ko" sz="1700">
                <a:solidFill>
                  <a:srgbClr val="0000FF"/>
                </a:solidFill>
                <a:latin typeface="Bangers"/>
                <a:ea typeface="Bangers"/>
                <a:cs typeface="Bangers"/>
                <a:sym typeface="Bangers"/>
              </a:rPr>
              <a:t>185,961명</a:t>
            </a:r>
            <a:endParaRPr b="1" i="1" sz="1700">
              <a:solidFill>
                <a:srgbClr val="0000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시장 조사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/>
        </p:nvSpPr>
        <p:spPr>
          <a:xfrm>
            <a:off x="5678975" y="4006225"/>
            <a:ext cx="286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</a:rPr>
              <a:t>참조 : </a:t>
            </a:r>
            <a:r>
              <a:rPr lang="ko" sz="900" u="sng">
                <a:solidFill>
                  <a:srgbClr val="F46B5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https://www.itworld.co.kr/news/227084</a:t>
            </a:r>
            <a:endParaRPr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</a:rPr>
              <a:t>https://www.edaily.co.kr/news/read?newsId=01456326609565392&amp;mediaCodeNo=257</a:t>
            </a:r>
            <a:endParaRPr sz="900">
              <a:solidFill>
                <a:srgbClr val="666666"/>
              </a:solidFill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225" y="1540675"/>
            <a:ext cx="4107249" cy="23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788650" y="2204450"/>
            <a:ext cx="32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algun Gothic"/>
              <a:buChar char="❖"/>
            </a:pPr>
            <a:r>
              <a:rPr lang="ko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</a:t>
            </a:r>
            <a:endParaRPr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25" y="1540675"/>
            <a:ext cx="3223325" cy="219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727475" y="3977175"/>
            <a:ext cx="495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현재 덕후가 아닌 응답자들도 앞으로 덕후가 될 가능성이 있다고 스스로 판단하는 비율은 77%로 높은 수치가 나왔으며 덕후들을 바라볼 때 시선으로 ‘취미도 본인이 좋아한다면 존중해 주는 사회적 분위기가 형성돼야 한다(41%)’</a:t>
            </a:r>
            <a:endParaRPr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727475" y="1090250"/>
            <a:ext cx="770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새로운 유형의 SNS 사용자층 확보</a:t>
            </a:r>
            <a:endParaRPr b="1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기대 효과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